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92" r:id="rId2"/>
    <p:sldId id="258" r:id="rId3"/>
    <p:sldId id="322" r:id="rId4"/>
    <p:sldId id="279" r:id="rId5"/>
    <p:sldId id="302" r:id="rId6"/>
    <p:sldId id="298" r:id="rId7"/>
    <p:sldId id="294" r:id="rId8"/>
    <p:sldId id="303" r:id="rId9"/>
    <p:sldId id="300" r:id="rId10"/>
    <p:sldId id="321" r:id="rId11"/>
    <p:sldId id="325" r:id="rId12"/>
    <p:sldId id="326" r:id="rId13"/>
    <p:sldId id="324" r:id="rId14"/>
    <p:sldId id="283" r:id="rId15"/>
    <p:sldId id="309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0" r:id="rId25"/>
    <p:sldId id="297" r:id="rId26"/>
    <p:sldId id="304" r:id="rId27"/>
    <p:sldId id="305" r:id="rId28"/>
    <p:sldId id="306" r:id="rId29"/>
    <p:sldId id="307" r:id="rId30"/>
    <p:sldId id="320" r:id="rId31"/>
    <p:sldId id="287" r:id="rId3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10X10 Bold" panose="020B0600000101010101" charset="-127"/>
      <p:regular r:id="rId36"/>
    </p:embeddedFont>
    <p:embeddedFont>
      <p:font typeface="맑은 고딕" panose="020B0503020000020004" pitchFamily="50" charset="-127"/>
      <p:regular r:id="rId34"/>
      <p:bold r:id="rId35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HY견고딕" panose="0203060000010101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C1CD"/>
    <a:srgbClr val="3E4654"/>
    <a:srgbClr val="20242C"/>
    <a:srgbClr val="707E97"/>
    <a:srgbClr val="B6B2BA"/>
    <a:srgbClr val="C9A8BD"/>
    <a:srgbClr val="FFB9C5"/>
    <a:srgbClr val="9C91AA"/>
    <a:srgbClr val="A3B9CD"/>
    <a:srgbClr val="EF9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AEE10-8E45-1F00-FA65-D2C6BC277700}" v="15" dt="2020-07-08T14:32:41.032"/>
    <p1510:client id="{131AA975-A175-5300-809F-A7291A82D4D4}" v="82" dt="2020-07-12T09:01:10.150"/>
    <p1510:client id="{56FE3058-DA75-3CF1-4CEF-A06B377A84BA}" v="1567" dt="2020-07-08T15:58:44.653"/>
    <p1510:client id="{BDE8F02B-BF41-79FB-F61D-EF429CC4AFFC}" v="162" dt="2020-07-08T14:45:12.861"/>
    <p1510:client id="{CEDFF389-26CE-2B1C-F982-C9BFB195EF44}" v="2277" dt="2020-07-12T13:27:56.262"/>
    <p1510:client id="{D5367AC4-74CF-7890-F467-D39AB7EEB7E0}" v="7" dt="2020-07-09T16:05:16.420"/>
    <p1510:client id="{F20ED1B8-639B-3A81-EE83-E26AC86579A7}" v="3721" dt="2020-07-09T16:00:45.016"/>
    <p1510:client id="{FB53629B-DD9C-3273-BDE7-CA3591E959D6}" v="2" dt="2020-07-08T14:33:11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79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39634-428E-4AB0-AA05-7B342B664DC5}" type="datetimeFigureOut">
              <a:rPr lang="ko-KR" altLang="en-US" smtClean="0"/>
              <a:t>2020-07-15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9D0BD-761A-4B24-A6FB-0202BE8BD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5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9D0BD-761A-4B24-A6FB-0202BE8BD9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511db6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511db6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05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b511db66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b511db66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29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b511db66a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b511db66a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49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d9ef8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cd9ef8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614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d9ef8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cd9ef8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5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2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1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3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7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0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48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38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77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0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9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2B935-0EEA-48C2-A6F2-8FCFF1ABDBF4}" type="datetimeFigureOut">
              <a:rPr lang="ko-KR" altLang="en-US" smtClean="0"/>
              <a:pPr/>
              <a:t>2020-07-15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jpeg"/><Relationship Id="rId7" Type="http://schemas.openxmlformats.org/officeDocument/2006/relationships/image" Target="../media/image5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 rot="1953416">
            <a:off x="6962228" y="176428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5453" y="3286124"/>
            <a:ext cx="865854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화장품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중고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거래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대행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사이트</a:t>
            </a:r>
            <a:endParaRPr lang="en-US" altLang="ko-KR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20" y="6215082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조 조건희 황재현 이의철 임서영 김소연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xmlns="" id="{CBDCEEC4-299C-4E0C-B5ED-1487A1B016C9}"/>
              </a:ext>
            </a:extLst>
          </p:cNvPr>
          <p:cNvSpPr txBox="1"/>
          <p:nvPr/>
        </p:nvSpPr>
        <p:spPr>
          <a:xfrm>
            <a:off x="551424" y="4285619"/>
            <a:ext cx="3148641" cy="2585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ko-KR" sz="1200">
              <a:latin typeface="Malgun Gothic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4529D4-B66C-4246-BE7D-9B9F7DF72152}"/>
              </a:ext>
            </a:extLst>
          </p:cNvPr>
          <p:cNvSpPr txBox="1"/>
          <p:nvPr/>
        </p:nvSpPr>
        <p:spPr>
          <a:xfrm>
            <a:off x="621102" y="415793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400">
              <a:ea typeface="+mn-lt"/>
              <a:cs typeface="+mn-lt"/>
            </a:endParaRPr>
          </a:p>
          <a:p>
            <a:endParaRPr lang="ko-KR" altLang="en-US" sz="140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0CB5E8-2A1C-44C5-8D38-0971AFC87DD3}"/>
              </a:ext>
            </a:extLst>
          </p:cNvPr>
          <p:cNvSpPr txBox="1"/>
          <p:nvPr/>
        </p:nvSpPr>
        <p:spPr>
          <a:xfrm>
            <a:off x="586596" y="41751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407032D-3D43-4650-A915-AC80AC705663}"/>
              </a:ext>
            </a:extLst>
          </p:cNvPr>
          <p:cNvCxnSpPr/>
          <p:nvPr/>
        </p:nvCxnSpPr>
        <p:spPr>
          <a:xfrm>
            <a:off x="623919" y="1297729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5EE6957-7673-466B-8692-BAE26A2EF1FC}"/>
              </a:ext>
            </a:extLst>
          </p:cNvPr>
          <p:cNvSpPr txBox="1"/>
          <p:nvPr/>
        </p:nvSpPr>
        <p:spPr>
          <a:xfrm>
            <a:off x="586596" y="658746"/>
            <a:ext cx="3753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dirty="0">
                <a:ea typeface="맑은 고딕"/>
              </a:rPr>
              <a:t>개발 환경 API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146D1FC-4E9B-4E0A-B444-C83218A37D5C}"/>
              </a:ext>
            </a:extLst>
          </p:cNvPr>
          <p:cNvSpPr txBox="1"/>
          <p:nvPr/>
        </p:nvSpPr>
        <p:spPr>
          <a:xfrm>
            <a:off x="2256011" y="2604538"/>
            <a:ext cx="159457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735550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9">
            <a:extLst>
              <a:ext uri="{FF2B5EF4-FFF2-40B4-BE49-F238E27FC236}">
                <a16:creationId xmlns:a16="http://schemas.microsoft.com/office/drawing/2014/main" xmlns="" id="{D5155BE7-4C14-454C-882C-EAF234CD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12" y="3788210"/>
            <a:ext cx="1485900" cy="742950"/>
          </a:xfrm>
          <a:prstGeom prst="rect">
            <a:avLst/>
          </a:prstGeom>
        </p:spPr>
      </p:pic>
      <p:pic>
        <p:nvPicPr>
          <p:cNvPr id="10" name="그림 22">
            <a:extLst>
              <a:ext uri="{FF2B5EF4-FFF2-40B4-BE49-F238E27FC236}">
                <a16:creationId xmlns:a16="http://schemas.microsoft.com/office/drawing/2014/main" xmlns="" id="{F0739406-7FBA-40F6-BB0B-2D3E474F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73" y="2424830"/>
            <a:ext cx="1476375" cy="609600"/>
          </a:xfrm>
          <a:prstGeom prst="rect">
            <a:avLst/>
          </a:prstGeom>
        </p:spPr>
      </p:pic>
      <p:pic>
        <p:nvPicPr>
          <p:cNvPr id="23" name="그림 41">
            <a:extLst>
              <a:ext uri="{FF2B5EF4-FFF2-40B4-BE49-F238E27FC236}">
                <a16:creationId xmlns:a16="http://schemas.microsoft.com/office/drawing/2014/main" xmlns="" id="{873C6BD4-8E38-4746-9D4C-A3EC6AF7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226235"/>
            <a:ext cx="1219200" cy="342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E1024D7-E651-42F1-A697-F27C23C5E69D}"/>
              </a:ext>
            </a:extLst>
          </p:cNvPr>
          <p:cNvSpPr txBox="1"/>
          <p:nvPr/>
        </p:nvSpPr>
        <p:spPr>
          <a:xfrm>
            <a:off x="2256011" y="3272593"/>
            <a:ext cx="159457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82C0431-95E2-4F41-A471-1BCBFBEE9FB1}"/>
              </a:ext>
            </a:extLst>
          </p:cNvPr>
          <p:cNvSpPr txBox="1"/>
          <p:nvPr/>
        </p:nvSpPr>
        <p:spPr>
          <a:xfrm>
            <a:off x="2256011" y="3919771"/>
            <a:ext cx="159457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407032D-3D43-4650-A915-AC80AC705663}"/>
              </a:ext>
            </a:extLst>
          </p:cNvPr>
          <p:cNvCxnSpPr/>
          <p:nvPr/>
        </p:nvCxnSpPr>
        <p:spPr>
          <a:xfrm>
            <a:off x="623919" y="1297729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5EE6957-7673-466B-8692-BAE26A2EF1FC}"/>
              </a:ext>
            </a:extLst>
          </p:cNvPr>
          <p:cNvSpPr txBox="1"/>
          <p:nvPr/>
        </p:nvSpPr>
        <p:spPr>
          <a:xfrm>
            <a:off x="586596" y="658746"/>
            <a:ext cx="3753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dirty="0">
                <a:ea typeface="맑은 고딕"/>
              </a:rPr>
              <a:t>제작 일정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89891"/>
              </p:ext>
            </p:extLst>
          </p:nvPr>
        </p:nvGraphicFramePr>
        <p:xfrm>
          <a:off x="586596" y="1673519"/>
          <a:ext cx="7955813" cy="42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8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209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주제선정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벤치마킹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메뉴구성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설계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디자인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기능구현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테스트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수정 및 피드백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발표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88908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407032D-3D43-4650-A915-AC80AC705663}"/>
              </a:ext>
            </a:extLst>
          </p:cNvPr>
          <p:cNvCxnSpPr/>
          <p:nvPr/>
        </p:nvCxnSpPr>
        <p:spPr>
          <a:xfrm>
            <a:off x="623919" y="1297729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5EE6957-7673-466B-8692-BAE26A2EF1FC}"/>
              </a:ext>
            </a:extLst>
          </p:cNvPr>
          <p:cNvSpPr txBox="1"/>
          <p:nvPr/>
        </p:nvSpPr>
        <p:spPr>
          <a:xfrm>
            <a:off x="586596" y="658746"/>
            <a:ext cx="3753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>
                <a:ea typeface="맑은 고딕"/>
              </a:rPr>
              <a:t>주차별 진행일정</a:t>
            </a:r>
            <a:endParaRPr lang="ko-KR" altLang="en-US" sz="3000" dirty="0">
              <a:ea typeface="맑은 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88908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건물, 화면이(가) 표시된 사진&#10;&#10;자동 생성된 설명">
            <a:extLst>
              <a:ext uri="{FF2B5EF4-FFF2-40B4-BE49-F238E27FC236}">
                <a16:creationId xmlns:a16="http://schemas.microsoft.com/office/drawing/2014/main" xmlns="" id="{E522FF47-0296-4239-A281-558FD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7" y="2053769"/>
            <a:ext cx="9145687" cy="37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>
            <a:extLst>
              <a:ext uri="{FF2B5EF4-FFF2-40B4-BE49-F238E27FC236}">
                <a16:creationId xmlns:a16="http://schemas.microsoft.com/office/drawing/2014/main" xmlns="" id="{F774C04B-7BD0-454D-8D43-39E9B80A6EB9}"/>
              </a:ext>
            </a:extLst>
          </p:cNvPr>
          <p:cNvSpPr/>
          <p:nvPr/>
        </p:nvSpPr>
        <p:spPr>
          <a:xfrm>
            <a:off x="7567196" y="2407390"/>
            <a:ext cx="1359509" cy="320546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00B05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7"/>
          <a:stretch/>
        </p:blipFill>
        <p:spPr>
          <a:xfrm>
            <a:off x="571" y="429"/>
            <a:ext cx="9142858" cy="70442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442423" y="149151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18605" y="186219"/>
            <a:ext cx="568863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│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│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│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4 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 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맑은 고딕"/>
                <a:ea typeface="맑은 고딕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407032D-3D43-4650-A915-AC80AC705663}"/>
              </a:ext>
            </a:extLst>
          </p:cNvPr>
          <p:cNvCxnSpPr/>
          <p:nvPr/>
        </p:nvCxnSpPr>
        <p:spPr>
          <a:xfrm>
            <a:off x="623919" y="1245516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BE95178-1630-45F5-9F29-B6D27524809E}"/>
              </a:ext>
            </a:extLst>
          </p:cNvPr>
          <p:cNvSpPr/>
          <p:nvPr/>
        </p:nvSpPr>
        <p:spPr>
          <a:xfrm>
            <a:off x="2742931" y="2411263"/>
            <a:ext cx="4588761" cy="41064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CDEFF2B-99AC-4A2F-8E7E-5C0B20871B33}"/>
              </a:ext>
            </a:extLst>
          </p:cNvPr>
          <p:cNvSpPr/>
          <p:nvPr/>
        </p:nvSpPr>
        <p:spPr>
          <a:xfrm>
            <a:off x="1161979" y="1998782"/>
            <a:ext cx="1359509" cy="40226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B54AAA-A7ED-4E8F-8077-8A9AAEC1149E}"/>
              </a:ext>
            </a:extLst>
          </p:cNvPr>
          <p:cNvSpPr txBox="1"/>
          <p:nvPr/>
        </p:nvSpPr>
        <p:spPr>
          <a:xfrm>
            <a:off x="1130895" y="1554110"/>
            <a:ext cx="16659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STS-3.9.13.RELEASE</a:t>
            </a:r>
            <a:endParaRPr lang="ko-KR" sz="1200" dirty="0"/>
          </a:p>
        </p:txBody>
      </p:sp>
      <p:sp>
        <p:nvSpPr>
          <p:cNvPr id="9" name="모서리가 둥근 직사각형 50">
            <a:extLst>
              <a:ext uri="{FF2B5EF4-FFF2-40B4-BE49-F238E27FC236}">
                <a16:creationId xmlns:a16="http://schemas.microsoft.com/office/drawing/2014/main" xmlns="" id="{517C72ED-5325-4036-964D-738942D5501A}"/>
              </a:ext>
            </a:extLst>
          </p:cNvPr>
          <p:cNvSpPr/>
          <p:nvPr/>
        </p:nvSpPr>
        <p:spPr>
          <a:xfrm>
            <a:off x="1225344" y="5654215"/>
            <a:ext cx="1152128" cy="29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GitHub</a:t>
            </a:r>
          </a:p>
        </p:txBody>
      </p:sp>
      <p:sp>
        <p:nvSpPr>
          <p:cNvPr id="10" name="모서리가 둥근 직사각형 51">
            <a:extLst>
              <a:ext uri="{FF2B5EF4-FFF2-40B4-BE49-F238E27FC236}">
                <a16:creationId xmlns:a16="http://schemas.microsoft.com/office/drawing/2014/main" xmlns="" id="{67A1D947-8E4B-4155-8F01-F96D141E32F1}"/>
              </a:ext>
            </a:extLst>
          </p:cNvPr>
          <p:cNvSpPr/>
          <p:nvPr/>
        </p:nvSpPr>
        <p:spPr>
          <a:xfrm>
            <a:off x="1225345" y="5141015"/>
            <a:ext cx="1152128" cy="3042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Java jdk1.8.0_241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52">
            <a:extLst>
              <a:ext uri="{FF2B5EF4-FFF2-40B4-BE49-F238E27FC236}">
                <a16:creationId xmlns:a16="http://schemas.microsoft.com/office/drawing/2014/main" xmlns="" id="{3D029F7F-304D-4021-8E2F-5E35317FDD58}"/>
              </a:ext>
            </a:extLst>
          </p:cNvPr>
          <p:cNvSpPr/>
          <p:nvPr/>
        </p:nvSpPr>
        <p:spPr>
          <a:xfrm>
            <a:off x="1253276" y="4318689"/>
            <a:ext cx="1152128" cy="6224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Java script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53">
            <a:extLst>
              <a:ext uri="{FF2B5EF4-FFF2-40B4-BE49-F238E27FC236}">
                <a16:creationId xmlns:a16="http://schemas.microsoft.com/office/drawing/2014/main" xmlns="" id="{1F8D6666-F9C1-4168-A3BD-2C7D5BDF5412}"/>
              </a:ext>
            </a:extLst>
          </p:cNvPr>
          <p:cNvSpPr/>
          <p:nvPr/>
        </p:nvSpPr>
        <p:spPr>
          <a:xfrm>
            <a:off x="1261920" y="3848303"/>
            <a:ext cx="1152128" cy="3042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JSP 3.0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54">
            <a:extLst>
              <a:ext uri="{FF2B5EF4-FFF2-40B4-BE49-F238E27FC236}">
                <a16:creationId xmlns:a16="http://schemas.microsoft.com/office/drawing/2014/main" xmlns="" id="{35581FC3-F8B2-43AC-BD91-3C93FDD7058B}"/>
              </a:ext>
            </a:extLst>
          </p:cNvPr>
          <p:cNvSpPr/>
          <p:nvPr/>
        </p:nvSpPr>
        <p:spPr>
          <a:xfrm>
            <a:off x="1261097" y="3281409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CSS 3.0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57">
            <a:extLst>
              <a:ext uri="{FF2B5EF4-FFF2-40B4-BE49-F238E27FC236}">
                <a16:creationId xmlns:a16="http://schemas.microsoft.com/office/drawing/2014/main" xmlns="" id="{772B1E1B-195E-47F3-8E5C-D358B47D28AC}"/>
              </a:ext>
            </a:extLst>
          </p:cNvPr>
          <p:cNvSpPr/>
          <p:nvPr/>
        </p:nvSpPr>
        <p:spPr>
          <a:xfrm>
            <a:off x="1261097" y="2910830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HTML5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58">
            <a:extLst>
              <a:ext uri="{FF2B5EF4-FFF2-40B4-BE49-F238E27FC236}">
                <a16:creationId xmlns:a16="http://schemas.microsoft.com/office/drawing/2014/main" xmlns="" id="{DC7D2EF6-55AD-4282-BD08-7160AA87C70B}"/>
              </a:ext>
            </a:extLst>
          </p:cNvPr>
          <p:cNvSpPr/>
          <p:nvPr/>
        </p:nvSpPr>
        <p:spPr>
          <a:xfrm>
            <a:off x="1261097" y="2139720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jQuery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왼쪽 중괄호 40">
            <a:extLst>
              <a:ext uri="{FF2B5EF4-FFF2-40B4-BE49-F238E27FC236}">
                <a16:creationId xmlns:a16="http://schemas.microsoft.com/office/drawing/2014/main" xmlns="" id="{21AA2F9D-6F95-4E42-B30E-EC39020A18AB}"/>
              </a:ext>
            </a:extLst>
          </p:cNvPr>
          <p:cNvSpPr/>
          <p:nvPr/>
        </p:nvSpPr>
        <p:spPr>
          <a:xfrm>
            <a:off x="838444" y="5717256"/>
            <a:ext cx="224596" cy="20096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왼쪽 중괄호 42">
            <a:extLst>
              <a:ext uri="{FF2B5EF4-FFF2-40B4-BE49-F238E27FC236}">
                <a16:creationId xmlns:a16="http://schemas.microsoft.com/office/drawing/2014/main" xmlns="" id="{575A90F3-5119-487C-9447-B04C17C87F6D}"/>
              </a:ext>
            </a:extLst>
          </p:cNvPr>
          <p:cNvSpPr/>
          <p:nvPr/>
        </p:nvSpPr>
        <p:spPr>
          <a:xfrm>
            <a:off x="803829" y="3976496"/>
            <a:ext cx="224310" cy="1355158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왼쪽 중괄호 44">
            <a:extLst>
              <a:ext uri="{FF2B5EF4-FFF2-40B4-BE49-F238E27FC236}">
                <a16:creationId xmlns:a16="http://schemas.microsoft.com/office/drawing/2014/main" xmlns="" id="{4E2BC74B-DB76-4769-ABD9-27364DED2E3A}"/>
              </a:ext>
            </a:extLst>
          </p:cNvPr>
          <p:cNvSpPr/>
          <p:nvPr/>
        </p:nvSpPr>
        <p:spPr>
          <a:xfrm>
            <a:off x="818767" y="3058131"/>
            <a:ext cx="226405" cy="39780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왼쪽 중괄호 46">
            <a:extLst>
              <a:ext uri="{FF2B5EF4-FFF2-40B4-BE49-F238E27FC236}">
                <a16:creationId xmlns:a16="http://schemas.microsoft.com/office/drawing/2014/main" xmlns="" id="{0EA81D89-E8A2-45E3-92E9-162CA4329C12}"/>
              </a:ext>
            </a:extLst>
          </p:cNvPr>
          <p:cNvSpPr/>
          <p:nvPr/>
        </p:nvSpPr>
        <p:spPr>
          <a:xfrm>
            <a:off x="802287" y="2299978"/>
            <a:ext cx="252028" cy="328985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B00A6E1-E84C-4E06-A656-C72533EC7CC7}"/>
              </a:ext>
            </a:extLst>
          </p:cNvPr>
          <p:cNvSpPr txBox="1"/>
          <p:nvPr/>
        </p:nvSpPr>
        <p:spPr>
          <a:xfrm>
            <a:off x="104043" y="4519183"/>
            <a:ext cx="720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개발언어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CFB950-6CC7-48CA-AEAA-30F85208730D}"/>
              </a:ext>
            </a:extLst>
          </p:cNvPr>
          <p:cNvSpPr txBox="1"/>
          <p:nvPr/>
        </p:nvSpPr>
        <p:spPr>
          <a:xfrm>
            <a:off x="172943" y="5698968"/>
            <a:ext cx="810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형상관리</a:t>
            </a:r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xmlns="" id="{E382FDAA-1120-4A1E-884F-4A8FD60D9950}"/>
              </a:ext>
            </a:extLst>
          </p:cNvPr>
          <p:cNvSpPr/>
          <p:nvPr/>
        </p:nvSpPr>
        <p:spPr>
          <a:xfrm>
            <a:off x="820156" y="1546512"/>
            <a:ext cx="252028" cy="328985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4661BCE-EE9C-45DC-85C3-9B76704D04D6}"/>
              </a:ext>
            </a:extLst>
          </p:cNvPr>
          <p:cNvSpPr txBox="1"/>
          <p:nvPr/>
        </p:nvSpPr>
        <p:spPr>
          <a:xfrm>
            <a:off x="128124" y="1592232"/>
            <a:ext cx="84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 도구</a:t>
            </a:r>
          </a:p>
        </p:txBody>
      </p:sp>
      <p:sp>
        <p:nvSpPr>
          <p:cNvPr id="57" name="왼쪽 중괄호 56">
            <a:extLst>
              <a:ext uri="{FF2B5EF4-FFF2-40B4-BE49-F238E27FC236}">
                <a16:creationId xmlns:a16="http://schemas.microsoft.com/office/drawing/2014/main" xmlns="" id="{0F5F5933-E527-4E3D-ABCB-BF10A4BE0AC3}"/>
              </a:ext>
            </a:extLst>
          </p:cNvPr>
          <p:cNvSpPr/>
          <p:nvPr/>
        </p:nvSpPr>
        <p:spPr>
          <a:xfrm>
            <a:off x="838444" y="6256744"/>
            <a:ext cx="224596" cy="24668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E5E1D3D8-FE26-4B07-89B6-7C771E7598CE}"/>
              </a:ext>
            </a:extLst>
          </p:cNvPr>
          <p:cNvSpPr txBox="1"/>
          <p:nvPr/>
        </p:nvSpPr>
        <p:spPr>
          <a:xfrm>
            <a:off x="145511" y="6265888"/>
            <a:ext cx="810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운영체제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A621828D-6E52-497D-B7D4-BF298F5BD9CB}"/>
              </a:ext>
            </a:extLst>
          </p:cNvPr>
          <p:cNvSpPr/>
          <p:nvPr/>
        </p:nvSpPr>
        <p:spPr>
          <a:xfrm>
            <a:off x="1125904" y="6111584"/>
            <a:ext cx="1368653" cy="4857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Window 10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3" name="순서도: 자기 디스크 62">
            <a:extLst>
              <a:ext uri="{FF2B5EF4-FFF2-40B4-BE49-F238E27FC236}">
                <a16:creationId xmlns:a16="http://schemas.microsoft.com/office/drawing/2014/main" xmlns="" id="{4C354F5C-47B1-4312-8035-5ECDBB57C9E0}"/>
              </a:ext>
            </a:extLst>
          </p:cNvPr>
          <p:cNvSpPr/>
          <p:nvPr/>
        </p:nvSpPr>
        <p:spPr>
          <a:xfrm>
            <a:off x="8100392" y="5768804"/>
            <a:ext cx="936104" cy="863919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Oracle DB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ea typeface="맑은 고딕"/>
              </a:rPr>
              <a:t>11g XE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69AEC374-4EC2-49AA-81EB-A45E5B65A1D9}"/>
              </a:ext>
            </a:extLst>
          </p:cNvPr>
          <p:cNvSpPr/>
          <p:nvPr/>
        </p:nvSpPr>
        <p:spPr>
          <a:xfrm>
            <a:off x="4148340" y="1314488"/>
            <a:ext cx="2379285" cy="7220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721E1BDE-7691-4DCF-A744-CAD7E5D8B189}"/>
              </a:ext>
            </a:extLst>
          </p:cNvPr>
          <p:cNvGrpSpPr/>
          <p:nvPr/>
        </p:nvGrpSpPr>
        <p:grpSpPr>
          <a:xfrm>
            <a:off x="5066843" y="1592145"/>
            <a:ext cx="524678" cy="370415"/>
            <a:chOff x="5201715" y="1223013"/>
            <a:chExt cx="524678" cy="37041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3CDC48AF-0F03-442A-9DAC-8280D9FF2C03}"/>
                </a:ext>
              </a:extLst>
            </p:cNvPr>
            <p:cNvSpPr/>
            <p:nvPr/>
          </p:nvSpPr>
          <p:spPr>
            <a:xfrm>
              <a:off x="5201715" y="1223013"/>
              <a:ext cx="524678" cy="370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0F77EC8E-4BF3-4C4D-A141-5D4C232276F9}"/>
                </a:ext>
              </a:extLst>
            </p:cNvPr>
            <p:cNvSpPr/>
            <p:nvPr/>
          </p:nvSpPr>
          <p:spPr>
            <a:xfrm>
              <a:off x="5266913" y="1300742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47763A1D-4D8C-444E-B51B-9DE010DBBF50}"/>
                </a:ext>
              </a:extLst>
            </p:cNvPr>
            <p:cNvSpPr/>
            <p:nvPr/>
          </p:nvSpPr>
          <p:spPr>
            <a:xfrm>
              <a:off x="5266913" y="1396689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A0301DCC-D991-4B1D-8A74-C14FB62AA82F}"/>
                </a:ext>
              </a:extLst>
            </p:cNvPr>
            <p:cNvSpPr/>
            <p:nvPr/>
          </p:nvSpPr>
          <p:spPr>
            <a:xfrm>
              <a:off x="5266913" y="1492636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898F53FD-1854-438A-992A-406059AB4768}"/>
              </a:ext>
            </a:extLst>
          </p:cNvPr>
          <p:cNvGrpSpPr/>
          <p:nvPr/>
        </p:nvGrpSpPr>
        <p:grpSpPr>
          <a:xfrm>
            <a:off x="4463183" y="2117066"/>
            <a:ext cx="1814294" cy="205275"/>
            <a:chOff x="5326181" y="1906961"/>
            <a:chExt cx="1804766" cy="881931"/>
          </a:xfrm>
        </p:grpSpPr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xmlns="" id="{9F548878-96A4-409B-BD70-E89A65257A05}"/>
                </a:ext>
              </a:extLst>
            </p:cNvPr>
            <p:cNvCxnSpPr/>
            <p:nvPr/>
          </p:nvCxnSpPr>
          <p:spPr>
            <a:xfrm flipH="1">
              <a:off x="5796136" y="1918643"/>
              <a:ext cx="1" cy="87024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xmlns="" id="{60D555A3-AF58-4111-98B0-B79F302447D0}"/>
                </a:ext>
              </a:extLst>
            </p:cNvPr>
            <p:cNvCxnSpPr/>
            <p:nvPr/>
          </p:nvCxnSpPr>
          <p:spPr>
            <a:xfrm flipV="1">
              <a:off x="6588224" y="1906961"/>
              <a:ext cx="0" cy="88193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11E13FE4-BEB9-4765-A1A2-1CD6E4E4B7A7}"/>
                </a:ext>
              </a:extLst>
            </p:cNvPr>
            <p:cNvSpPr txBox="1"/>
            <p:nvPr/>
          </p:nvSpPr>
          <p:spPr>
            <a:xfrm>
              <a:off x="5326181" y="2200523"/>
              <a:ext cx="5419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요청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0943E519-2DD4-4BA9-AEF6-40671AA24720}"/>
                </a:ext>
              </a:extLst>
            </p:cNvPr>
            <p:cNvSpPr txBox="1"/>
            <p:nvPr/>
          </p:nvSpPr>
          <p:spPr>
            <a:xfrm>
              <a:off x="6588984" y="2204865"/>
              <a:ext cx="541963" cy="26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응답</a:t>
              </a: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xmlns="" id="{34DD52FE-2C57-4BE7-BD6C-85E31498A516}"/>
              </a:ext>
            </a:extLst>
          </p:cNvPr>
          <p:cNvCxnSpPr/>
          <p:nvPr/>
        </p:nvCxnSpPr>
        <p:spPr>
          <a:xfrm flipV="1">
            <a:off x="2530632" y="2132855"/>
            <a:ext cx="258519" cy="1"/>
          </a:xfrm>
          <a:prstGeom prst="lin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726871B1-6ACE-437F-946C-3716C75FF4F1}"/>
              </a:ext>
            </a:extLst>
          </p:cNvPr>
          <p:cNvSpPr txBox="1"/>
          <p:nvPr/>
        </p:nvSpPr>
        <p:spPr>
          <a:xfrm>
            <a:off x="2894104" y="1966477"/>
            <a:ext cx="75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View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D567AB1E-BF63-4C9F-8F3B-1835C736D9BA}"/>
              </a:ext>
            </a:extLst>
          </p:cNvPr>
          <p:cNvSpPr/>
          <p:nvPr/>
        </p:nvSpPr>
        <p:spPr>
          <a:xfrm>
            <a:off x="6273260" y="6142315"/>
            <a:ext cx="976088" cy="23652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MYBatis</a:t>
            </a:r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 3.5.5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A9A6E5B2-D2E9-4E9C-B2B7-1B2C66158726}"/>
              </a:ext>
            </a:extLst>
          </p:cNvPr>
          <p:cNvCxnSpPr/>
          <p:nvPr/>
        </p:nvCxnSpPr>
        <p:spPr>
          <a:xfrm>
            <a:off x="7713438" y="6227974"/>
            <a:ext cx="35037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6D6DD721-5AA7-4388-9240-0B3CF12339C8}"/>
              </a:ext>
            </a:extLst>
          </p:cNvPr>
          <p:cNvCxnSpPr/>
          <p:nvPr/>
        </p:nvCxnSpPr>
        <p:spPr>
          <a:xfrm flipH="1" flipV="1">
            <a:off x="7710030" y="6353702"/>
            <a:ext cx="344642" cy="9144"/>
          </a:xfrm>
          <a:prstGeom prst="straightConnector1">
            <a:avLst/>
          </a:prstGeom>
          <a:ln w="2222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D96D386A-319D-4EC5-9BF4-027F795B8BA6}"/>
              </a:ext>
            </a:extLst>
          </p:cNvPr>
          <p:cNvSpPr txBox="1"/>
          <p:nvPr/>
        </p:nvSpPr>
        <p:spPr>
          <a:xfrm>
            <a:off x="7659013" y="5920644"/>
            <a:ext cx="54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요청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71FEB95-BC8D-48E9-AB92-CF1C83A16886}"/>
              </a:ext>
            </a:extLst>
          </p:cNvPr>
          <p:cNvSpPr txBox="1"/>
          <p:nvPr/>
        </p:nvSpPr>
        <p:spPr>
          <a:xfrm>
            <a:off x="7659013" y="6472574"/>
            <a:ext cx="54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응답</a:t>
            </a:r>
          </a:p>
        </p:txBody>
      </p:sp>
      <p:sp>
        <p:nvSpPr>
          <p:cNvPr id="97" name="모서리가 둥근 직사각형 25">
            <a:extLst>
              <a:ext uri="{FF2B5EF4-FFF2-40B4-BE49-F238E27FC236}">
                <a16:creationId xmlns:a16="http://schemas.microsoft.com/office/drawing/2014/main" xmlns="" id="{F72954F2-6B0A-46B8-9B1A-53552F54BD61}"/>
              </a:ext>
            </a:extLst>
          </p:cNvPr>
          <p:cNvSpPr/>
          <p:nvPr/>
        </p:nvSpPr>
        <p:spPr>
          <a:xfrm>
            <a:off x="1367330" y="4365104"/>
            <a:ext cx="937119" cy="2141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JSTL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9" name="모서리가 둥근 직사각형 79">
            <a:extLst>
              <a:ext uri="{FF2B5EF4-FFF2-40B4-BE49-F238E27FC236}">
                <a16:creationId xmlns:a16="http://schemas.microsoft.com/office/drawing/2014/main" xmlns="" id="{B3610823-9371-4E2C-8D66-DEA3BBF98922}"/>
              </a:ext>
            </a:extLst>
          </p:cNvPr>
          <p:cNvSpPr/>
          <p:nvPr/>
        </p:nvSpPr>
        <p:spPr>
          <a:xfrm>
            <a:off x="1368345" y="4654964"/>
            <a:ext cx="937119" cy="2141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EL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xmlns="" id="{0030A070-5784-4A6D-A0A8-9A5B76711820}"/>
              </a:ext>
            </a:extLst>
          </p:cNvPr>
          <p:cNvCxnSpPr/>
          <p:nvPr/>
        </p:nvCxnSpPr>
        <p:spPr>
          <a:xfrm flipH="1">
            <a:off x="5207907" y="5237997"/>
            <a:ext cx="454262" cy="13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8C66DC7B-5217-4C59-A17A-419E505769CD}"/>
              </a:ext>
            </a:extLst>
          </p:cNvPr>
          <p:cNvCxnSpPr/>
          <p:nvPr/>
        </p:nvCxnSpPr>
        <p:spPr>
          <a:xfrm>
            <a:off x="5207907" y="5578516"/>
            <a:ext cx="453900" cy="249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xmlns="" id="{C801E692-4966-453F-BE5E-93781C0DE630}"/>
              </a:ext>
            </a:extLst>
          </p:cNvPr>
          <p:cNvGrpSpPr/>
          <p:nvPr/>
        </p:nvGrpSpPr>
        <p:grpSpPr>
          <a:xfrm>
            <a:off x="2949848" y="2816302"/>
            <a:ext cx="3034566" cy="3687662"/>
            <a:chOff x="3635896" y="3068961"/>
            <a:chExt cx="3034566" cy="339963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8245660A-379E-4062-AB4E-F6E89FAE6339}"/>
                </a:ext>
              </a:extLst>
            </p:cNvPr>
            <p:cNvSpPr/>
            <p:nvPr/>
          </p:nvSpPr>
          <p:spPr>
            <a:xfrm>
              <a:off x="3635896" y="3068961"/>
              <a:ext cx="3024336" cy="33843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7EE5D0E7-AE5B-48B3-8AA4-C776B959CF80}"/>
                </a:ext>
              </a:extLst>
            </p:cNvPr>
            <p:cNvSpPr/>
            <p:nvPr/>
          </p:nvSpPr>
          <p:spPr>
            <a:xfrm>
              <a:off x="4328973" y="3127969"/>
              <a:ext cx="1692331" cy="2361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Malgun Gothic"/>
                  <a:ea typeface="Malgun Gothic"/>
                </a:rPr>
                <a:t>Spring Framework 4.3.3</a:t>
              </a:r>
              <a:endParaRPr lang="ko-KR" sz="1000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F3C795C7-C851-41DE-A231-52CEEEFB8265}"/>
                </a:ext>
              </a:extLst>
            </p:cNvPr>
            <p:cNvSpPr txBox="1"/>
            <p:nvPr/>
          </p:nvSpPr>
          <p:spPr>
            <a:xfrm>
              <a:off x="4644008" y="4463535"/>
              <a:ext cx="10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FF0000"/>
                  </a:solidFill>
                </a:rPr>
                <a:t>Front Control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xmlns="" id="{E38347E8-8F0F-41FE-8394-C20A2A9AD4D6}"/>
                </a:ext>
              </a:extLst>
            </p:cNvPr>
            <p:cNvGrpSpPr/>
            <p:nvPr/>
          </p:nvGrpSpPr>
          <p:grpSpPr>
            <a:xfrm>
              <a:off x="5219347" y="5040955"/>
              <a:ext cx="1451115" cy="1409649"/>
              <a:chOff x="10610442" y="1888403"/>
              <a:chExt cx="1451115" cy="1409649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xmlns="" id="{5D658C1A-D302-411B-9719-0F83009EDD9B}"/>
                  </a:ext>
                </a:extLst>
              </p:cNvPr>
              <p:cNvGrpSpPr/>
              <p:nvPr/>
            </p:nvGrpSpPr>
            <p:grpSpPr>
              <a:xfrm>
                <a:off x="10610442" y="1888403"/>
                <a:ext cx="1450752" cy="1409649"/>
                <a:chOff x="9386306" y="3275496"/>
                <a:chExt cx="1450752" cy="1409649"/>
              </a:xfrm>
            </p:grpSpPr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xmlns="" id="{EFF78C6D-F493-4D0D-A195-F9662C00F90E}"/>
                    </a:ext>
                  </a:extLst>
                </p:cNvPr>
                <p:cNvSpPr/>
                <p:nvPr/>
              </p:nvSpPr>
              <p:spPr>
                <a:xfrm>
                  <a:off x="9386306" y="3275496"/>
                  <a:ext cx="1440885" cy="140964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xmlns="" id="{DEC57A5E-5F89-4D5D-882E-2982324493CA}"/>
                    </a:ext>
                  </a:extLst>
                </p:cNvPr>
                <p:cNvSpPr txBox="1"/>
                <p:nvPr/>
              </p:nvSpPr>
              <p:spPr>
                <a:xfrm>
                  <a:off x="10116978" y="4416206"/>
                  <a:ext cx="7200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dirty="0">
                      <a:solidFill>
                        <a:srgbClr val="FF0000"/>
                      </a:solidFill>
                    </a:rPr>
                    <a:t>Model</a:t>
                  </a:r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xmlns="" id="{F81CCC4C-6BD9-458E-A8E6-1B23F4FE78B5}"/>
                    </a:ext>
                  </a:extLst>
                </p:cNvPr>
                <p:cNvSpPr/>
                <p:nvPr/>
              </p:nvSpPr>
              <p:spPr>
                <a:xfrm>
                  <a:off x="9424236" y="4414065"/>
                  <a:ext cx="800134" cy="186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DAO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xmlns="" id="{62B00ECA-8761-47AB-97C7-4744CD52A6F0}"/>
                    </a:ext>
                  </a:extLst>
                </p:cNvPr>
                <p:cNvSpPr/>
                <p:nvPr/>
              </p:nvSpPr>
              <p:spPr>
                <a:xfrm>
                  <a:off x="9406847" y="3663965"/>
                  <a:ext cx="800134" cy="186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Service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4" name="직선 화살표 연결선 133">
                  <a:extLst>
                    <a:ext uri="{FF2B5EF4-FFF2-40B4-BE49-F238E27FC236}">
                      <a16:creationId xmlns:a16="http://schemas.microsoft.com/office/drawing/2014/main" xmlns="" id="{F084CB92-0292-40B8-8B89-F3FD6A2BB64A}"/>
                    </a:ext>
                  </a:extLst>
                </p:cNvPr>
                <p:cNvCxnSpPr/>
                <p:nvPr/>
              </p:nvCxnSpPr>
              <p:spPr>
                <a:xfrm flipH="1">
                  <a:off x="9824303" y="4291043"/>
                  <a:ext cx="652715" cy="12302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xmlns="" id="{58060F1E-EB05-494C-AD12-5C33FEE6E36D}"/>
                  </a:ext>
                </a:extLst>
              </p:cNvPr>
              <p:cNvSpPr/>
              <p:nvPr/>
            </p:nvSpPr>
            <p:spPr>
              <a:xfrm>
                <a:off x="10908704" y="2692822"/>
                <a:ext cx="1152491" cy="23212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interface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xmlns="" id="{AA3B2151-C785-42F8-A368-53A8D0B8A5AA}"/>
                  </a:ext>
                </a:extLst>
              </p:cNvPr>
              <p:cNvSpPr/>
              <p:nvPr/>
            </p:nvSpPr>
            <p:spPr>
              <a:xfrm>
                <a:off x="10909066" y="1916832"/>
                <a:ext cx="1152491" cy="23212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interface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xmlns="" id="{CC845458-54C8-4010-8E5E-6CF23A7839F3}"/>
                </a:ext>
              </a:extLst>
            </p:cNvPr>
            <p:cNvGrpSpPr/>
            <p:nvPr/>
          </p:nvGrpSpPr>
          <p:grpSpPr>
            <a:xfrm>
              <a:off x="3635896" y="5028431"/>
              <a:ext cx="1440886" cy="1440160"/>
              <a:chOff x="9607553" y="5013176"/>
              <a:chExt cx="1440886" cy="1440160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xmlns="" id="{F795F823-D1DE-40F3-A0FE-34000A78C4FC}"/>
                  </a:ext>
                </a:extLst>
              </p:cNvPr>
              <p:cNvSpPr/>
              <p:nvPr/>
            </p:nvSpPr>
            <p:spPr>
              <a:xfrm>
                <a:off x="9607554" y="5028432"/>
                <a:ext cx="1440885" cy="140964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xmlns="" id="{31C57703-6EF6-4712-BA3D-D94B0955A751}"/>
                  </a:ext>
                </a:extLst>
              </p:cNvPr>
              <p:cNvSpPr txBox="1"/>
              <p:nvPr/>
            </p:nvSpPr>
            <p:spPr>
              <a:xfrm>
                <a:off x="9607554" y="6191726"/>
                <a:ext cx="5760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FF0000"/>
                    </a:solidFill>
                  </a:rPr>
                  <a:t>View</a:t>
                </a:r>
                <a:endParaRPr lang="ko-KR" altLang="en-US" sz="11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xmlns="" id="{D5DE2E27-B666-406F-97D1-892F1848FC35}"/>
                  </a:ext>
                </a:extLst>
              </p:cNvPr>
              <p:cNvGrpSpPr/>
              <p:nvPr/>
            </p:nvGrpSpPr>
            <p:grpSpPr>
              <a:xfrm>
                <a:off x="10313272" y="5605775"/>
                <a:ext cx="524678" cy="370415"/>
                <a:chOff x="5201715" y="1223013"/>
                <a:chExt cx="524678" cy="370415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xmlns="" id="{C8EBCF7D-B98D-45C2-851E-14629BEE8AED}"/>
                    </a:ext>
                  </a:extLst>
                </p:cNvPr>
                <p:cNvSpPr/>
                <p:nvPr/>
              </p:nvSpPr>
              <p:spPr>
                <a:xfrm>
                  <a:off x="5201715" y="1223013"/>
                  <a:ext cx="524678" cy="37041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xmlns="" id="{4D888D39-877C-4F30-8ECB-06CC1DECA063}"/>
                    </a:ext>
                  </a:extLst>
                </p:cNvPr>
                <p:cNvSpPr/>
                <p:nvPr/>
              </p:nvSpPr>
              <p:spPr>
                <a:xfrm>
                  <a:off x="5276057" y="1300742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xmlns="" id="{F1016A26-D777-43BB-B92B-064A3FA878F5}"/>
                    </a:ext>
                  </a:extLst>
                </p:cNvPr>
                <p:cNvSpPr/>
                <p:nvPr/>
              </p:nvSpPr>
              <p:spPr>
                <a:xfrm>
                  <a:off x="5276057" y="1396689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xmlns="" id="{F850D85F-761F-4848-9F52-85432FFEF871}"/>
                    </a:ext>
                  </a:extLst>
                </p:cNvPr>
                <p:cNvSpPr/>
                <p:nvPr/>
              </p:nvSpPr>
              <p:spPr>
                <a:xfrm>
                  <a:off x="5276057" y="1492636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xmlns="" id="{9F74F149-DE87-4999-8FDC-F051AE273733}"/>
                  </a:ext>
                </a:extLst>
              </p:cNvPr>
              <p:cNvSpPr txBox="1"/>
              <p:nvPr/>
            </p:nvSpPr>
            <p:spPr>
              <a:xfrm>
                <a:off x="9607553" y="5013176"/>
                <a:ext cx="9680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Resolver</a:t>
                </a:r>
                <a:endParaRPr lang="ko-KR" altLang="en-US" sz="1100" dirty="0"/>
              </a:p>
            </p:txBody>
          </p:sp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xmlns="" id="{60EE6218-CAC1-4299-9AE9-9EB4B026E333}"/>
                  </a:ext>
                </a:extLst>
              </p:cNvPr>
              <p:cNvCxnSpPr/>
              <p:nvPr/>
            </p:nvCxnSpPr>
            <p:spPr>
              <a:xfrm>
                <a:off x="10091582" y="5274786"/>
                <a:ext cx="236414" cy="314454"/>
              </a:xfrm>
              <a:prstGeom prst="straightConnector1">
                <a:avLst/>
              </a:prstGeom>
              <a:ln w="22225"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xmlns="" id="{C47C5433-766E-4BA6-B000-0558A2E40BCB}"/>
                </a:ext>
              </a:extLst>
            </p:cNvPr>
            <p:cNvGrpSpPr/>
            <p:nvPr/>
          </p:nvGrpSpPr>
          <p:grpSpPr>
            <a:xfrm>
              <a:off x="3779912" y="3403783"/>
              <a:ext cx="2808312" cy="745297"/>
              <a:chOff x="7524328" y="1150337"/>
              <a:chExt cx="2808312" cy="746018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xmlns="" id="{54CFE664-1892-412D-8154-5687B528E3F9}"/>
                  </a:ext>
                </a:extLst>
              </p:cNvPr>
              <p:cNvSpPr/>
              <p:nvPr/>
            </p:nvSpPr>
            <p:spPr>
              <a:xfrm>
                <a:off x="7524328" y="1163519"/>
                <a:ext cx="2808312" cy="73283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xmlns="" id="{B6C19DA0-B50D-4DEC-A8B3-275B01C92EFC}"/>
                  </a:ext>
                </a:extLst>
              </p:cNvPr>
              <p:cNvSpPr txBox="1"/>
              <p:nvPr/>
            </p:nvSpPr>
            <p:spPr>
              <a:xfrm>
                <a:off x="8597192" y="1150337"/>
                <a:ext cx="662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FF0000"/>
                    </a:solidFill>
                  </a:rPr>
                  <a:t>Control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xmlns="" id="{834C7154-F3C3-4C92-AC87-19865CCAAC58}"/>
                  </a:ext>
                </a:extLst>
              </p:cNvPr>
              <p:cNvSpPr/>
              <p:nvPr/>
            </p:nvSpPr>
            <p:spPr>
              <a:xfrm>
                <a:off x="7657428" y="1381721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A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xmlns="" id="{F53FE5F2-FB2B-4636-B510-DC43D4FC7A00}"/>
                  </a:ext>
                </a:extLst>
              </p:cNvPr>
              <p:cNvSpPr/>
              <p:nvPr/>
            </p:nvSpPr>
            <p:spPr>
              <a:xfrm>
                <a:off x="8579720" y="1381721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B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xmlns="" id="{AC0CE1B0-8387-4C1C-AAFE-A01AA71301DD}"/>
                  </a:ext>
                </a:extLst>
              </p:cNvPr>
              <p:cNvSpPr/>
              <p:nvPr/>
            </p:nvSpPr>
            <p:spPr>
              <a:xfrm>
                <a:off x="9461989" y="1393614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C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xmlns="" id="{A61A528E-555E-429B-A32F-4CE7908AE85C}"/>
                </a:ext>
              </a:extLst>
            </p:cNvPr>
            <p:cNvCxnSpPr/>
            <p:nvPr/>
          </p:nvCxnSpPr>
          <p:spPr>
            <a:xfrm flipH="1" flipV="1">
              <a:off x="5184068" y="4725144"/>
              <a:ext cx="828092" cy="2878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xmlns="" id="{A835DEE3-7E56-48B5-88BB-E9456ABAAD4C}"/>
                </a:ext>
              </a:extLst>
            </p:cNvPr>
            <p:cNvCxnSpPr/>
            <p:nvPr/>
          </p:nvCxnSpPr>
          <p:spPr>
            <a:xfrm flipH="1">
              <a:off x="4119925" y="4725144"/>
              <a:ext cx="1064143" cy="3032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xmlns="" id="{38F10216-1D00-447C-AD3F-2039652534E0}"/>
              </a:ext>
            </a:extLst>
          </p:cNvPr>
          <p:cNvCxnSpPr/>
          <p:nvPr/>
        </p:nvCxnSpPr>
        <p:spPr>
          <a:xfrm>
            <a:off x="4644008" y="4024008"/>
            <a:ext cx="0" cy="341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xmlns="" id="{78DB8997-EAD4-40EF-AB43-DB761592AD2C}"/>
              </a:ext>
            </a:extLst>
          </p:cNvPr>
          <p:cNvCxnSpPr/>
          <p:nvPr/>
        </p:nvCxnSpPr>
        <p:spPr>
          <a:xfrm flipV="1">
            <a:off x="4932040" y="4024008"/>
            <a:ext cx="0" cy="298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xmlns="" id="{D6835BD0-FF9D-408C-AE3B-02BF8C5D210C}"/>
              </a:ext>
            </a:extLst>
          </p:cNvPr>
          <p:cNvCxnSpPr/>
          <p:nvPr/>
        </p:nvCxnSpPr>
        <p:spPr>
          <a:xfrm flipH="1">
            <a:off x="4937614" y="5235121"/>
            <a:ext cx="575030" cy="13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xmlns="" id="{67161EB8-9A77-453A-812C-7D8F48FA39B0}"/>
              </a:ext>
            </a:extLst>
          </p:cNvPr>
          <p:cNvCxnSpPr/>
          <p:nvPr/>
        </p:nvCxnSpPr>
        <p:spPr>
          <a:xfrm>
            <a:off x="4920361" y="5592893"/>
            <a:ext cx="531538" cy="232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">
            <a:extLst>
              <a:ext uri="{FF2B5EF4-FFF2-40B4-BE49-F238E27FC236}">
                <a16:creationId xmlns:a16="http://schemas.microsoft.com/office/drawing/2014/main" xmlns="" id="{C8F269E3-CC9F-4273-889B-79F0370B057A}"/>
              </a:ext>
            </a:extLst>
          </p:cNvPr>
          <p:cNvSpPr txBox="1"/>
          <p:nvPr/>
        </p:nvSpPr>
        <p:spPr>
          <a:xfrm>
            <a:off x="60454" y="3028060"/>
            <a:ext cx="81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/>
              <a:t>HTML</a:t>
            </a:r>
          </a:p>
          <a:p>
            <a:pPr algn="ctr"/>
            <a:r>
              <a:rPr lang="en-US" altLang="ko-KR" sz="1000" dirty="0"/>
              <a:t>Style sheet</a:t>
            </a:r>
            <a:endParaRPr lang="ko-KR" altLang="en-US" sz="1000" dirty="0"/>
          </a:p>
        </p:txBody>
      </p:sp>
      <p:sp>
        <p:nvSpPr>
          <p:cNvPr id="149" name="TextBox 2">
            <a:extLst>
              <a:ext uri="{FF2B5EF4-FFF2-40B4-BE49-F238E27FC236}">
                <a16:creationId xmlns:a16="http://schemas.microsoft.com/office/drawing/2014/main" xmlns="" id="{9173AAE4-3A7F-4D47-8B70-1A737AE1F69D}"/>
              </a:ext>
            </a:extLst>
          </p:cNvPr>
          <p:cNvSpPr txBox="1"/>
          <p:nvPr/>
        </p:nvSpPr>
        <p:spPr>
          <a:xfrm>
            <a:off x="211757" y="2339474"/>
            <a:ext cx="607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/>
              <a:t>UI</a:t>
            </a:r>
            <a:endParaRPr lang="ko-KR" altLang="en-US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15EE6957-7673-466B-8692-BAE26A2EF1FC}"/>
              </a:ext>
            </a:extLst>
          </p:cNvPr>
          <p:cNvSpPr txBox="1"/>
          <p:nvPr/>
        </p:nvSpPr>
        <p:spPr>
          <a:xfrm>
            <a:off x="172530" y="729090"/>
            <a:ext cx="366112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dirty="0">
                <a:ea typeface="맑은 고딕"/>
              </a:rPr>
              <a:t>시스템 </a:t>
            </a:r>
            <a:r>
              <a:rPr lang="ko-KR" altLang="en-US" sz="3000" dirty="0" err="1">
                <a:ea typeface="맑은 고딕"/>
              </a:rPr>
              <a:t>아키텍쳐</a:t>
            </a:r>
            <a:endParaRPr lang="ko-KR" sz="3000" dirty="0"/>
          </a:p>
        </p:txBody>
      </p:sp>
      <p:sp>
        <p:nvSpPr>
          <p:cNvPr id="96" name="모서리가 둥근 직사각형 58">
            <a:extLst>
              <a:ext uri="{FF2B5EF4-FFF2-40B4-BE49-F238E27FC236}">
                <a16:creationId xmlns:a16="http://schemas.microsoft.com/office/drawing/2014/main" xmlns="" id="{B8343DEA-DF8F-481C-A0A5-D48D2C349AD2}"/>
              </a:ext>
            </a:extLst>
          </p:cNvPr>
          <p:cNvSpPr/>
          <p:nvPr/>
        </p:nvSpPr>
        <p:spPr>
          <a:xfrm>
            <a:off x="1250053" y="2515198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javascript</a:t>
            </a:r>
            <a:endParaRPr lang="ko-KR" altLang="en-US" sz="1000" dirty="0" err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B0CB668D-A267-4644-8B06-22A0BC4126F0}"/>
              </a:ext>
            </a:extLst>
          </p:cNvPr>
          <p:cNvCxnSpPr/>
          <p:nvPr/>
        </p:nvCxnSpPr>
        <p:spPr>
          <a:xfrm>
            <a:off x="6090202" y="5653984"/>
            <a:ext cx="439530" cy="3070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0" name="모서리가 둥근 직사각형 53">
            <a:extLst>
              <a:ext uri="{FF2B5EF4-FFF2-40B4-BE49-F238E27FC236}">
                <a16:creationId xmlns:a16="http://schemas.microsoft.com/office/drawing/2014/main" xmlns="" id="{D89E4358-E98D-4581-B7C8-365E5CE9FC06}"/>
              </a:ext>
            </a:extLst>
          </p:cNvPr>
          <p:cNvSpPr/>
          <p:nvPr/>
        </p:nvSpPr>
        <p:spPr>
          <a:xfrm>
            <a:off x="7667137" y="4013955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FE59EB5-1DDF-4803-B0A5-6FF4D32C237A}"/>
              </a:ext>
            </a:extLst>
          </p:cNvPr>
          <p:cNvSpPr txBox="1"/>
          <p:nvPr/>
        </p:nvSpPr>
        <p:spPr>
          <a:xfrm>
            <a:off x="7770328" y="2513633"/>
            <a:ext cx="9541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>
                <a:ea typeface="맑은 고딕"/>
              </a:rPr>
              <a:t>라이브러리</a:t>
            </a:r>
          </a:p>
        </p:txBody>
      </p:sp>
      <p:sp>
        <p:nvSpPr>
          <p:cNvPr id="172" name="모서리가 둥근 직사각형 53">
            <a:extLst>
              <a:ext uri="{FF2B5EF4-FFF2-40B4-BE49-F238E27FC236}">
                <a16:creationId xmlns:a16="http://schemas.microsoft.com/office/drawing/2014/main" xmlns="" id="{79B4F72D-0160-4190-9EAD-0BB68616D9C8}"/>
              </a:ext>
            </a:extLst>
          </p:cNvPr>
          <p:cNvSpPr/>
          <p:nvPr/>
        </p:nvSpPr>
        <p:spPr>
          <a:xfrm>
            <a:off x="7667137" y="3251955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JSON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3" name="모서리가 둥근 직사각형 53">
            <a:extLst>
              <a:ext uri="{FF2B5EF4-FFF2-40B4-BE49-F238E27FC236}">
                <a16:creationId xmlns:a16="http://schemas.microsoft.com/office/drawing/2014/main" xmlns="" id="{BF346B53-ABDB-4E88-84FE-815EBAA9CF88}"/>
              </a:ext>
            </a:extLst>
          </p:cNvPr>
          <p:cNvSpPr/>
          <p:nvPr/>
        </p:nvSpPr>
        <p:spPr>
          <a:xfrm>
            <a:off x="7667137" y="3638477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Commons.*</a:t>
            </a:r>
          </a:p>
        </p:txBody>
      </p:sp>
      <p:sp>
        <p:nvSpPr>
          <p:cNvPr id="174" name="모서리가 둥근 직사각형 53">
            <a:extLst>
              <a:ext uri="{FF2B5EF4-FFF2-40B4-BE49-F238E27FC236}">
                <a16:creationId xmlns:a16="http://schemas.microsoft.com/office/drawing/2014/main" xmlns="" id="{C7D5CD56-D530-4656-98FB-DCFA5C745869}"/>
              </a:ext>
            </a:extLst>
          </p:cNvPr>
          <p:cNvSpPr/>
          <p:nvPr/>
        </p:nvSpPr>
        <p:spPr>
          <a:xfrm>
            <a:off x="7667136" y="4389433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Ojdbc6</a:t>
            </a:r>
          </a:p>
        </p:txBody>
      </p:sp>
      <p:sp>
        <p:nvSpPr>
          <p:cNvPr id="175" name="모서리가 둥근 직사각형 53">
            <a:extLst>
              <a:ext uri="{FF2B5EF4-FFF2-40B4-BE49-F238E27FC236}">
                <a16:creationId xmlns:a16="http://schemas.microsoft.com/office/drawing/2014/main" xmlns="" id="{28D97A53-10B0-42C5-8045-91A508C0ED62}"/>
              </a:ext>
            </a:extLst>
          </p:cNvPr>
          <p:cNvSpPr/>
          <p:nvPr/>
        </p:nvSpPr>
        <p:spPr>
          <a:xfrm>
            <a:off x="7667136" y="4764912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SIf4-log4j</a:t>
            </a:r>
          </a:p>
        </p:txBody>
      </p:sp>
      <p:sp>
        <p:nvSpPr>
          <p:cNvPr id="176" name="모서리가 둥근 직사각형 53">
            <a:extLst>
              <a:ext uri="{FF2B5EF4-FFF2-40B4-BE49-F238E27FC236}">
                <a16:creationId xmlns:a16="http://schemas.microsoft.com/office/drawing/2014/main" xmlns="" id="{E19ED576-7143-488D-B04D-16BD9051320A}"/>
              </a:ext>
            </a:extLst>
          </p:cNvPr>
          <p:cNvSpPr/>
          <p:nvPr/>
        </p:nvSpPr>
        <p:spPr>
          <a:xfrm>
            <a:off x="7667137" y="5140390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poi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8FF7741-1F26-4720-9AFE-603F55640633}"/>
              </a:ext>
            </a:extLst>
          </p:cNvPr>
          <p:cNvSpPr txBox="1"/>
          <p:nvPr/>
        </p:nvSpPr>
        <p:spPr>
          <a:xfrm>
            <a:off x="4587706" y="2432584"/>
            <a:ext cx="1512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Tomcat V9.0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844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`2</a:t>
              </a:r>
            </a:p>
            <a:p>
              <a:pPr algn="ctr"/>
              <a:r>
                <a:rPr lang="en-US" altLang="ko-KR" sz="240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1415773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주제선정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1702024" y="149151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8733" y="161098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1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2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3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4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2">
            <a:extLst>
              <a:ext uri="{FF2B5EF4-FFF2-40B4-BE49-F238E27FC236}">
                <a16:creationId xmlns:a16="http://schemas.microsoft.com/office/drawing/2014/main" xmlns="" id="{F64A3C66-CE8C-46ED-9E57-A033CE9EDB17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58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주제선정</a:t>
            </a:r>
          </a:p>
        </p:txBody>
      </p:sp>
      <p:pic>
        <p:nvPicPr>
          <p:cNvPr id="19" name="Google Shape;62;p14"/>
          <p:cNvPicPr preferRelativeResize="0"/>
          <p:nvPr/>
        </p:nvPicPr>
        <p:blipFill rotWithShape="1">
          <a:blip r:embed="rId2">
            <a:alphaModFix/>
          </a:blip>
          <a:srcRect b="33576"/>
          <a:stretch/>
        </p:blipFill>
        <p:spPr>
          <a:xfrm>
            <a:off x="539552" y="1496978"/>
            <a:ext cx="4094536" cy="25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4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9FDF39C7-DFA3-40FD-849B-057CF6D9D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3"/>
          <a:stretch/>
        </p:blipFill>
        <p:spPr>
          <a:xfrm>
            <a:off x="647837" y="4235914"/>
            <a:ext cx="4076390" cy="23814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3421" y="1496978"/>
            <a:ext cx="3561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종합 여행 사이트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구현할 기능이 한정적임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13420" y="4235914"/>
            <a:ext cx="356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통합 사이트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관련 지식 부족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7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주제선정</a:t>
            </a:r>
          </a:p>
        </p:txBody>
      </p:sp>
      <p:pic>
        <p:nvPicPr>
          <p:cNvPr id="22" name="내용 개체 틀 3"/>
          <p:cNvPicPr>
            <a:picLocks noChangeAspect="1"/>
          </p:cNvPicPr>
          <p:nvPr/>
        </p:nvPicPr>
        <p:blipFill rotWithShape="1">
          <a:blip r:embed="rId2"/>
          <a:srcRect b="26479"/>
          <a:stretch/>
        </p:blipFill>
        <p:spPr>
          <a:xfrm>
            <a:off x="451407" y="3896090"/>
            <a:ext cx="4090873" cy="250547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648" y="1488925"/>
            <a:ext cx="4001563" cy="202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949527" y="1653394"/>
            <a:ext cx="3910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확장 </a:t>
            </a:r>
            <a:r>
              <a:rPr lang="en-US" altLang="ko-KR" dirty="0">
                <a:latin typeface="+mn-ea"/>
              </a:rPr>
              <a:t>OTT </a:t>
            </a:r>
            <a:r>
              <a:rPr lang="ko-KR" altLang="en-US" dirty="0">
                <a:latin typeface="+mn-ea"/>
              </a:rPr>
              <a:t>사이트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구현할 기능이 한정적임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기존의 사이트들이 잘 되어있음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9526" y="4079704"/>
            <a:ext cx="403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중고거래 사이트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배운 기능들을 다양하게 사용 가능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시장성이 높음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51" y="1340767"/>
            <a:ext cx="4128532" cy="5381411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5114370" y="1111229"/>
            <a:ext cx="884450" cy="364243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9778" y="11086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5114368" y="1893479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378557" y="17933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78557" y="2228828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이용자수가 가장 많음</a:t>
            </a:r>
            <a:endParaRPr lang="en-US" altLang="ko-KR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5378557" y="3025428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78555" y="3460255"/>
            <a:ext cx="3420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상품의 품목 별</a:t>
            </a:r>
            <a:r>
              <a:rPr lang="en-US" altLang="ko-KR" sz="1400" dirty="0"/>
              <a:t>, </a:t>
            </a:r>
            <a:r>
              <a:rPr lang="ko-KR" altLang="en-US" sz="1400" dirty="0"/>
              <a:t>지역 별 카테고리세분화</a:t>
            </a:r>
            <a:endParaRPr lang="en-US" altLang="ko-KR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5378554" y="431878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78556" y="4765531"/>
            <a:ext cx="33427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신원인증이 엄격하지 않고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형식의 제한 없이 편리하고 빠르게 물건을 사고 팔 수 있다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중고나라</a:t>
            </a:r>
          </a:p>
        </p:txBody>
      </p:sp>
      <p:sp>
        <p:nvSpPr>
          <p:cNvPr id="24" name="타원 23"/>
          <p:cNvSpPr/>
          <p:nvPr/>
        </p:nvSpPr>
        <p:spPr>
          <a:xfrm>
            <a:off x="5114367" y="3116137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14367" y="440138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43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497658" y="11178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397416" y="2267989"/>
            <a:ext cx="27976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도배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욕설 등 사용자 관리 미흡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78554" y="3496768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latin typeface="+mn-ea"/>
              </a:rPr>
              <a:t>사기 발생률이 높고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신고 시스템이 비효율적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21794" y="4766834"/>
            <a:ext cx="32046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불편한 가격 검색비교</a:t>
            </a:r>
            <a:r>
              <a:rPr lang="en-US" altLang="ko-KR" sz="1400" dirty="0">
                <a:latin typeface="+mn-ea"/>
              </a:rPr>
              <a:t>, </a:t>
            </a:r>
          </a:p>
          <a:p>
            <a:r>
              <a:rPr lang="ko-KR" altLang="en-US" sz="1400" dirty="0">
                <a:latin typeface="+mn-ea"/>
              </a:rPr>
              <a:t>게시판 형식의 지나치게 단순한 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웹 사이트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편의기능 </a:t>
            </a:r>
            <a:r>
              <a:rPr lang="en-US" altLang="ko-KR" sz="1400" dirty="0">
                <a:latin typeface="+mn-ea"/>
              </a:rPr>
              <a:t>X)</a:t>
            </a:r>
          </a:p>
        </p:txBody>
      </p:sp>
      <p:pic>
        <p:nvPicPr>
          <p:cNvPr id="23" name="내용 개체 틀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4" y="1340767"/>
            <a:ext cx="1270686" cy="54920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34" y="1340768"/>
            <a:ext cx="1527588" cy="54920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중고나라</a:t>
            </a:r>
          </a:p>
        </p:txBody>
      </p:sp>
      <p:sp>
        <p:nvSpPr>
          <p:cNvPr id="39" name="타원 38"/>
          <p:cNvSpPr/>
          <p:nvPr/>
        </p:nvSpPr>
        <p:spPr>
          <a:xfrm>
            <a:off x="5114368" y="1893479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378557" y="17933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378557" y="3016247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421794" y="4320371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43" name="타원 42"/>
          <p:cNvSpPr/>
          <p:nvPr/>
        </p:nvSpPr>
        <p:spPr>
          <a:xfrm>
            <a:off x="5114367" y="310695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133229" y="4398974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33D49E8-CE0C-4E40-9A86-F917D03A4F6E}"/>
              </a:ext>
            </a:extLst>
          </p:cNvPr>
          <p:cNvSpPr/>
          <p:nvPr/>
        </p:nvSpPr>
        <p:spPr>
          <a:xfrm>
            <a:off x="5114370" y="1111229"/>
            <a:ext cx="884450" cy="364243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8A3A1CE-728B-4FA1-A613-82453CA6E1C8}"/>
              </a:ext>
            </a:extLst>
          </p:cNvPr>
          <p:cNvSpPr/>
          <p:nvPr/>
        </p:nvSpPr>
        <p:spPr>
          <a:xfrm>
            <a:off x="5249778" y="1108684"/>
            <a:ext cx="64633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/>
                <a:ea typeface="HY견고딕"/>
              </a:rPr>
              <a:t>단점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9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705240" y="1322773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6720" y="13202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26327" y="2099769"/>
            <a:ext cx="2449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어플</a:t>
            </a:r>
            <a:r>
              <a:rPr lang="ko-KR" altLang="en-US" sz="1400" dirty="0"/>
              <a:t> 중 가장 많은 사용자 수</a:t>
            </a:r>
            <a:endParaRPr lang="en-US" altLang="ko-KR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1027045" y="2795929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동네 직거래 위주 서비스로 안정성 확보</a:t>
            </a:r>
            <a:endParaRPr lang="en-US" altLang="ko-KR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1024271" y="3663414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활성화 되어있는 지역게시판과 채팅기능</a:t>
            </a:r>
            <a:endParaRPr lang="en-US" altLang="ko-KR" sz="1400" dirty="0"/>
          </a:p>
        </p:txBody>
      </p:sp>
      <p:pic>
        <p:nvPicPr>
          <p:cNvPr id="25" name="Picture 2" descr="중고거래 앱 사용자 수...당근마켓, 번개장터, 중고나라 순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60" y="834694"/>
            <a:ext cx="33783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60" y="2638369"/>
            <a:ext cx="2275331" cy="381551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71961" y="4548709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세분화 된 카테고리</a:t>
            </a:r>
            <a:endParaRPr lang="en-US" altLang="ko-KR" sz="1400" dirty="0"/>
          </a:p>
        </p:txBody>
      </p:sp>
      <p:sp>
        <p:nvSpPr>
          <p:cNvPr id="42" name="직사각형 41"/>
          <p:cNvSpPr/>
          <p:nvPr/>
        </p:nvSpPr>
        <p:spPr>
          <a:xfrm>
            <a:off x="1024509" y="5356893"/>
            <a:ext cx="4060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평판 시스템을 이용해 유저들의 신뢰도 확보와 평판 유지의 유인 제공</a:t>
            </a:r>
            <a:endParaRPr lang="en-US" altLang="ko-KR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1024271" y="6188295"/>
            <a:ext cx="4462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간단하고 쉬운 사용으로 많은 그룹의 유저 확보</a:t>
            </a:r>
            <a:endParaRPr lang="en-US" altLang="ko-KR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당근마켓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466CD44-37CD-4ECB-969A-726D44B2C110}"/>
              </a:ext>
            </a:extLst>
          </p:cNvPr>
          <p:cNvSpPr/>
          <p:nvPr/>
        </p:nvSpPr>
        <p:spPr>
          <a:xfrm>
            <a:off x="1026501" y="1749597"/>
            <a:ext cx="877485" cy="409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0633C69-DAD0-43FA-B3E6-A25768DB1846}"/>
              </a:ext>
            </a:extLst>
          </p:cNvPr>
          <p:cNvSpPr/>
          <p:nvPr/>
        </p:nvSpPr>
        <p:spPr>
          <a:xfrm>
            <a:off x="1026501" y="2435079"/>
            <a:ext cx="1231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A200EC5-BAA9-4541-B167-166656E8574D}"/>
              </a:ext>
            </a:extLst>
          </p:cNvPr>
          <p:cNvSpPr/>
          <p:nvPr/>
        </p:nvSpPr>
        <p:spPr>
          <a:xfrm>
            <a:off x="1026501" y="3323662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458E266-F5BA-4B2B-9BDC-2237E93181DF}"/>
              </a:ext>
            </a:extLst>
          </p:cNvPr>
          <p:cNvSpPr/>
          <p:nvPr/>
        </p:nvSpPr>
        <p:spPr>
          <a:xfrm>
            <a:off x="1026501" y="4187848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9C4960A-028E-4DDB-BD1C-EDBC5EF6F81D}"/>
              </a:ext>
            </a:extLst>
          </p:cNvPr>
          <p:cNvSpPr/>
          <p:nvPr/>
        </p:nvSpPr>
        <p:spPr>
          <a:xfrm>
            <a:off x="1026501" y="4993320"/>
            <a:ext cx="905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5th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EAFEB67-6131-43CB-A902-F8C1E35CFF92}"/>
              </a:ext>
            </a:extLst>
          </p:cNvPr>
          <p:cNvSpPr/>
          <p:nvPr/>
        </p:nvSpPr>
        <p:spPr>
          <a:xfrm>
            <a:off x="690209" y="184261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AD4258D2-0115-4B2B-977F-EB928D7A39E8}"/>
              </a:ext>
            </a:extLst>
          </p:cNvPr>
          <p:cNvSpPr/>
          <p:nvPr/>
        </p:nvSpPr>
        <p:spPr>
          <a:xfrm>
            <a:off x="690209" y="253940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BFC1996-FF04-40F4-8792-D245CDEA5E68}"/>
              </a:ext>
            </a:extLst>
          </p:cNvPr>
          <p:cNvSpPr/>
          <p:nvPr/>
        </p:nvSpPr>
        <p:spPr>
          <a:xfrm>
            <a:off x="690831" y="3422762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D5D698CF-CB10-44D3-BE32-6764BD386D71}"/>
              </a:ext>
            </a:extLst>
          </p:cNvPr>
          <p:cNvSpPr/>
          <p:nvPr/>
        </p:nvSpPr>
        <p:spPr>
          <a:xfrm>
            <a:off x="686391" y="4257487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5489D998-EF1F-4923-894C-762176212572}"/>
              </a:ext>
            </a:extLst>
          </p:cNvPr>
          <p:cNvSpPr/>
          <p:nvPr/>
        </p:nvSpPr>
        <p:spPr>
          <a:xfrm>
            <a:off x="689332" y="504903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31570B94-FBC1-4A8A-9AA9-E8A38DE315C4}"/>
              </a:ext>
            </a:extLst>
          </p:cNvPr>
          <p:cNvSpPr/>
          <p:nvPr/>
        </p:nvSpPr>
        <p:spPr>
          <a:xfrm>
            <a:off x="689331" y="5856939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AD8A2D79-AB84-40B2-87FA-AC085A05DF21}"/>
              </a:ext>
            </a:extLst>
          </p:cNvPr>
          <p:cNvSpPr/>
          <p:nvPr/>
        </p:nvSpPr>
        <p:spPr>
          <a:xfrm>
            <a:off x="1026500" y="5792042"/>
            <a:ext cx="905027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/>
                <a:ea typeface="HY견고딕"/>
              </a:rPr>
              <a:t>6th</a:t>
            </a:r>
            <a:endParaRPr lang="en-US" altLang="ko-KR" sz="2000" dirty="0">
              <a:solidFill>
                <a:srgbClr val="CD152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0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240" y="3789040"/>
            <a:ext cx="169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1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6240" y="4509120"/>
            <a:ext cx="1610209" cy="10387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주제선정 이유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1. 사이트 개요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2. 기획 의도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3. 기대 효과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" y="2143116"/>
            <a:ext cx="2041514" cy="143601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267744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21940" y="3117675"/>
            <a:ext cx="138525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2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/>
                <a:ea typeface="10X10 Bold"/>
              </a:rPr>
              <a:t>벤치마킹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1471" y="4941749"/>
            <a:ext cx="2118490" cy="14143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87843" y="3789040"/>
            <a:ext cx="154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3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프로젝트 계획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7023" y="2167301"/>
            <a:ext cx="2114016" cy="140934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806500" y="2164813"/>
            <a:ext cx="0" cy="2759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66540" y="3157518"/>
            <a:ext cx="186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4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스토리보드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9142" y="4941749"/>
            <a:ext cx="2046046" cy="1414318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4484673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98147" y="3803849"/>
            <a:ext cx="178417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사이트 장단점 분석 </a:t>
            </a:r>
            <a:endParaRPr 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장점을 추려 기능 보안 </a:t>
            </a: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80311" y="3803849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기획 단계에 있습니다.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6055" y="4509120"/>
            <a:ext cx="17841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업무 분담 및 </a:t>
            </a:r>
            <a:r>
              <a:rPr lang="ko-KR" altLang="en-US" sz="1000" dirty="0">
                <a:latin typeface="맑은 고딕"/>
                <a:ea typeface="맑은 고딕"/>
              </a:rPr>
              <a:t>WBS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/>
            </a:r>
            <a:b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</a:b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6170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705240" y="1322773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6720" y="131104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26501" y="2151894"/>
            <a:ext cx="4275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너무 많은 </a:t>
            </a:r>
            <a:r>
              <a:rPr lang="ko-KR" altLang="en-US" sz="1400" dirty="0" err="1">
                <a:latin typeface="+mn-ea"/>
              </a:rPr>
              <a:t>게시글이</a:t>
            </a:r>
            <a:r>
              <a:rPr lang="ko-KR" altLang="en-US" sz="1400" dirty="0">
                <a:latin typeface="+mn-ea"/>
              </a:rPr>
              <a:t> 올라오지만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필터링이</a:t>
            </a:r>
            <a:r>
              <a:rPr lang="ko-KR" altLang="en-US" sz="1400" dirty="0">
                <a:latin typeface="+mn-ea"/>
              </a:rPr>
              <a:t> 안됨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26501" y="2945640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상품 검증 부재</a:t>
            </a:r>
            <a:endParaRPr lang="en-US" altLang="ko-KR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1026501" y="3842380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지역내의 판매 상품만 열람할 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26501" y="4702656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상품 검색 시 불편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가격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상품명 검색 </a:t>
            </a:r>
            <a:r>
              <a:rPr lang="en-US" altLang="ko-KR" sz="1400" dirty="0">
                <a:latin typeface="+mn-ea"/>
              </a:rPr>
              <a:t>X)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026501" y="5580266"/>
            <a:ext cx="4060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신고처리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비매너</a:t>
            </a:r>
            <a:r>
              <a:rPr lang="ko-KR" altLang="en-US" sz="1400" dirty="0">
                <a:latin typeface="+mn-ea"/>
              </a:rPr>
              <a:t> 사용자 처리 미흡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244" y="1096549"/>
            <a:ext cx="2961824" cy="526809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당근마켓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026501" y="1749597"/>
            <a:ext cx="877485" cy="409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00" y="2572790"/>
            <a:ext cx="1259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026501" y="3461373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26501" y="4325559"/>
            <a:ext cx="1164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026501" y="5158573"/>
            <a:ext cx="905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5th</a:t>
            </a:r>
          </a:p>
        </p:txBody>
      </p:sp>
      <p:sp>
        <p:nvSpPr>
          <p:cNvPr id="59" name="타원 58"/>
          <p:cNvSpPr/>
          <p:nvPr/>
        </p:nvSpPr>
        <p:spPr>
          <a:xfrm>
            <a:off x="690209" y="184261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90209" y="267711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690831" y="3560473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95572" y="439519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89332" y="527855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01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5990134" y="1129590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81614" y="11178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pic>
        <p:nvPicPr>
          <p:cNvPr id="23" name="내용 개체 틀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5" y="2122187"/>
            <a:ext cx="4885531" cy="3935757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5738106" y="175872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5738106" y="2156163"/>
            <a:ext cx="4275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100% </a:t>
            </a:r>
            <a:r>
              <a:rPr lang="ko-KR" altLang="en-US" sz="1400" dirty="0">
                <a:latin typeface="+mn-ea"/>
              </a:rPr>
              <a:t>안전거래 시스템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738106" y="27150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5746666" y="3093013"/>
            <a:ext cx="2776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컨시어지</a:t>
            </a:r>
            <a:r>
              <a:rPr lang="ko-KR" altLang="en-US" sz="1400" dirty="0">
                <a:latin typeface="+mn-ea"/>
              </a:rPr>
              <a:t> 시스템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물건 검수 시스템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플랫폼의 신뢰도 확보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746667" y="378398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748896" y="4184092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검색 시 브랜드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상태 태그 적용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738106" y="5026747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깔끔한  </a:t>
            </a:r>
            <a:r>
              <a:rPr lang="en-US" altLang="ko-KR" sz="1400" dirty="0">
                <a:latin typeface="+mn-ea"/>
              </a:rPr>
              <a:t>UI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5738106" y="466931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5751299" y="5971829"/>
            <a:ext cx="3323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사진 확대기능으로 세부사항 파악 가능</a:t>
            </a:r>
            <a:endParaRPr lang="en-US" altLang="ko-KR" sz="1400" dirty="0"/>
          </a:p>
        </p:txBody>
      </p:sp>
      <p:sp>
        <p:nvSpPr>
          <p:cNvPr id="92" name="직사각형 91"/>
          <p:cNvSpPr/>
          <p:nvPr/>
        </p:nvSpPr>
        <p:spPr>
          <a:xfrm>
            <a:off x="5746667" y="5574868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5th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7619" y="1939189"/>
            <a:ext cx="4796850" cy="1821604"/>
          </a:xfrm>
          <a:prstGeom prst="rect">
            <a:avLst/>
          </a:prstGeom>
          <a:noFill/>
          <a:ln w="73025">
            <a:solidFill>
              <a:srgbClr val="F9C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셀잇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476268" y="185478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473919" y="2849991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482480" y="3875427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476266" y="477489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473919" y="5675160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84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4801851" y="1129590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37259" y="11086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33198" y="2160651"/>
            <a:ext cx="3876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판매글</a:t>
            </a:r>
            <a:r>
              <a:rPr lang="ko-KR" altLang="en-US" sz="1400" dirty="0">
                <a:latin typeface="+mn-ea"/>
              </a:rPr>
              <a:t> 작성이 불편함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필수 항목들이 많고 </a:t>
            </a:r>
            <a:r>
              <a:rPr lang="ko-KR" altLang="en-US" sz="1400" dirty="0" err="1">
                <a:latin typeface="+mn-ea"/>
              </a:rPr>
              <a:t>판매글</a:t>
            </a:r>
            <a:r>
              <a:rPr lang="ko-KR" altLang="en-US" sz="1400" dirty="0">
                <a:latin typeface="+mn-ea"/>
              </a:rPr>
              <a:t> 형식이 존재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133198" y="3156384"/>
            <a:ext cx="33951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거래를 안전하게 할 수 있지만 </a:t>
            </a:r>
            <a:endParaRPr lang="en-US" altLang="ko-KR" sz="1400" dirty="0"/>
          </a:p>
          <a:p>
            <a:r>
              <a:rPr lang="ko-KR" altLang="en-US" sz="1400" dirty="0"/>
              <a:t>시간이 오래 걸림</a:t>
            </a:r>
            <a:endParaRPr lang="en-US" altLang="ko-KR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133198" y="4157989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컨시어지를</a:t>
            </a:r>
            <a:r>
              <a:rPr lang="ko-KR" altLang="en-US" sz="1400" dirty="0"/>
              <a:t> 이용할 경우 거래비용 상승</a:t>
            </a:r>
            <a:endParaRPr lang="en-US" altLang="ko-KR" sz="1400" dirty="0"/>
          </a:p>
        </p:txBody>
      </p:sp>
      <p:sp>
        <p:nvSpPr>
          <p:cNvPr id="58" name="직사각형 57"/>
          <p:cNvSpPr/>
          <p:nvPr/>
        </p:nvSpPr>
        <p:spPr>
          <a:xfrm>
            <a:off x="5124637" y="5073234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허위매물 많음</a:t>
            </a:r>
            <a:endParaRPr lang="en-US" altLang="ko-KR" sz="1400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76" y="1340767"/>
            <a:ext cx="3261685" cy="502677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셀잇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24637" y="175872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124637" y="2766484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133198" y="3781794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124637" y="466931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50" name="타원 49"/>
          <p:cNvSpPr/>
          <p:nvPr/>
        </p:nvSpPr>
        <p:spPr>
          <a:xfrm>
            <a:off x="4862799" y="185478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862798" y="2865643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862798" y="389419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4862797" y="477489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6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1" y="1659347"/>
            <a:ext cx="9144000" cy="849021"/>
            <a:chOff x="0" y="1484786"/>
            <a:chExt cx="9144000" cy="1299522"/>
          </a:xfrm>
          <a:noFill/>
        </p:grpSpPr>
        <p:sp>
          <p:nvSpPr>
            <p:cNvPr id="3" name="직사각형 2"/>
            <p:cNvSpPr/>
            <p:nvPr/>
          </p:nvSpPr>
          <p:spPr>
            <a:xfrm>
              <a:off x="0" y="1484786"/>
              <a:ext cx="9144000" cy="12123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6518" y="1700809"/>
              <a:ext cx="7830963" cy="10834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F3899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중고장터 벤치마킹 총평</a:t>
              </a:r>
            </a:p>
          </p:txBody>
        </p:sp>
      </p:grpSp>
      <p:sp>
        <p:nvSpPr>
          <p:cNvPr id="11" name="직사각형 2"/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2014" y="3227076"/>
            <a:ext cx="8484256" cy="2413869"/>
          </a:xfrm>
          <a:prstGeom prst="rect">
            <a:avLst/>
          </a:prstGeom>
          <a:noFill/>
          <a:ln w="73025">
            <a:solidFill>
              <a:srgbClr val="CD15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6686" y="3407768"/>
            <a:ext cx="692544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인증과 판매 글쓰기 형식을 간소화 할 수록 이용자가 많아짐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검색기능을 효율적으로 갖춘 플랫폼이 없음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상품 품질과 안정성을 신뢰할 수 없음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+mn-ea"/>
              </a:rPr>
              <a:t>비매너사용자</a:t>
            </a:r>
            <a:r>
              <a:rPr lang="ko-KR" altLang="en-US" dirty="0">
                <a:latin typeface="+mn-ea"/>
              </a:rPr>
              <a:t> 신고와 거래사고의 피드백이 느림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06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`3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19145" y="2873468"/>
              <a:ext cx="2140330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프로젝트 계획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xmlns="" id="{5B32AA7D-1DC7-497A-AADD-4445CAB0F85B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33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78" y="3035087"/>
            <a:ext cx="1926040" cy="19260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53" y="1279800"/>
            <a:ext cx="1806322" cy="180632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75" y="3086122"/>
            <a:ext cx="1911676" cy="19116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6" y="1256759"/>
            <a:ext cx="1912388" cy="19123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958" y="614521"/>
            <a:ext cx="4542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업무분담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71096" y="3024315"/>
            <a:ext cx="1189015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ea typeface="맑은 고딕"/>
              </a:rPr>
              <a:t>DB</a:t>
            </a:r>
            <a:r>
              <a:rPr lang="ko-KR" altLang="en-US" sz="1200" dirty="0">
                <a:ea typeface="맑은 고딕"/>
              </a:rPr>
              <a:t>설계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화면디자인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메뉴구성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기능구현</a:t>
            </a:r>
            <a:endParaRPr lang="en-US" altLang="ko-KR" sz="1200" dirty="0">
              <a:ea typeface="맑은 고딕"/>
            </a:endParaRPr>
          </a:p>
          <a:p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383488" y="2967371"/>
            <a:ext cx="1179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799291" y="4916694"/>
            <a:ext cx="1189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888356" y="3053735"/>
            <a:ext cx="1189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537545" y="4976940"/>
            <a:ext cx="1189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10" y="1298527"/>
            <a:ext cx="1742336" cy="1742336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5407032D-3D43-4650-A915-AC80AC705663}"/>
              </a:ext>
            </a:extLst>
          </p:cNvPr>
          <p:cNvCxnSpPr/>
          <p:nvPr/>
        </p:nvCxnSpPr>
        <p:spPr>
          <a:xfrm>
            <a:off x="615293" y="1366737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5407032D-3D43-4650-A915-AC80AC705663}"/>
              </a:ext>
            </a:extLst>
          </p:cNvPr>
          <p:cNvCxnSpPr/>
          <p:nvPr/>
        </p:nvCxnSpPr>
        <p:spPr>
          <a:xfrm>
            <a:off x="623919" y="6104685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41809">
            <a:off x="7046725" y="4713936"/>
            <a:ext cx="1814689" cy="2722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99310" y="2086203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황재현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83207" y="3896261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임서영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09172" y="2000418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BBC1CD"/>
                </a:solidFill>
              </a:rPr>
              <a:t>조건희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9291" y="3821651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BBC1CD"/>
                </a:solidFill>
              </a:rPr>
              <a:t>김소연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83488" y="2012398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이의철</a:t>
            </a:r>
          </a:p>
        </p:txBody>
      </p:sp>
    </p:spTree>
    <p:extLst>
      <p:ext uri="{BB962C8B-B14F-4D97-AF65-F5344CB8AC3E}">
        <p14:creationId xmlns:p14="http://schemas.microsoft.com/office/powerpoint/2010/main" val="334255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2533618"/>
            <a:ext cx="504975" cy="1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4680368"/>
            <a:ext cx="504975" cy="1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44884" y="3806792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79509" y="5933542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 rot="10800000" flipH="1">
            <a:off x="1340350" y="1868892"/>
            <a:ext cx="1928700" cy="9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3389025" y="16399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상품보기</a:t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3389025" y="23047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상품등록</a:t>
            </a:r>
            <a:endParaRPr dirty="0"/>
          </a:p>
        </p:txBody>
      </p:sp>
      <p:sp>
        <p:nvSpPr>
          <p:cNvPr id="61" name="Google Shape;61;p13"/>
          <p:cNvSpPr/>
          <p:nvPr/>
        </p:nvSpPr>
        <p:spPr>
          <a:xfrm>
            <a:off x="3389024" y="2969592"/>
            <a:ext cx="1346877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구매</a:t>
            </a:r>
            <a:endParaRPr dirty="0"/>
          </a:p>
        </p:txBody>
      </p:sp>
      <p:sp>
        <p:nvSpPr>
          <p:cNvPr id="62" name="Google Shape;62;p13"/>
          <p:cNvSpPr/>
          <p:nvPr/>
        </p:nvSpPr>
        <p:spPr>
          <a:xfrm>
            <a:off x="3389024" y="3634392"/>
            <a:ext cx="1346878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쪽지보내기</a:t>
            </a:r>
            <a:endParaRPr dirty="0"/>
          </a:p>
        </p:txBody>
      </p:sp>
      <p:sp>
        <p:nvSpPr>
          <p:cNvPr id="63" name="Google Shape;63;p13"/>
          <p:cNvSpPr/>
          <p:nvPr/>
        </p:nvSpPr>
        <p:spPr>
          <a:xfrm>
            <a:off x="3389025" y="42991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구매취소</a:t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389025" y="49639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상품수정</a:t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3389025" y="558514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구매종료</a:t>
            </a:r>
            <a:endParaRPr/>
          </a:p>
        </p:txBody>
      </p:sp>
      <p:cxnSp>
        <p:nvCxnSpPr>
          <p:cNvPr id="66" name="Google Shape;66;p13"/>
          <p:cNvCxnSpPr>
            <a:endCxn id="60" idx="1"/>
          </p:cNvCxnSpPr>
          <p:nvPr/>
        </p:nvCxnSpPr>
        <p:spPr>
          <a:xfrm flipV="1">
            <a:off x="1460325" y="2544492"/>
            <a:ext cx="1928700" cy="49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7;p13"/>
          <p:cNvCxnSpPr>
            <a:endCxn id="61" idx="1"/>
          </p:cNvCxnSpPr>
          <p:nvPr/>
        </p:nvCxnSpPr>
        <p:spPr>
          <a:xfrm flipV="1">
            <a:off x="1481925" y="3209292"/>
            <a:ext cx="1907099" cy="1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8;p13"/>
          <p:cNvCxnSpPr>
            <a:endCxn id="62" idx="1"/>
          </p:cNvCxnSpPr>
          <p:nvPr/>
        </p:nvCxnSpPr>
        <p:spPr>
          <a:xfrm>
            <a:off x="1547325" y="3492492"/>
            <a:ext cx="1841699" cy="3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69;p13"/>
          <p:cNvCxnSpPr>
            <a:endCxn id="63" idx="1"/>
          </p:cNvCxnSpPr>
          <p:nvPr/>
        </p:nvCxnSpPr>
        <p:spPr>
          <a:xfrm>
            <a:off x="1438425" y="3612492"/>
            <a:ext cx="1950600" cy="9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3"/>
          <p:cNvCxnSpPr>
            <a:endCxn id="64" idx="1"/>
          </p:cNvCxnSpPr>
          <p:nvPr/>
        </p:nvCxnSpPr>
        <p:spPr>
          <a:xfrm>
            <a:off x="1362225" y="3634392"/>
            <a:ext cx="2026800" cy="156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71;p13"/>
          <p:cNvCxnSpPr>
            <a:stCxn id="56" idx="0"/>
            <a:endCxn id="65" idx="1"/>
          </p:cNvCxnSpPr>
          <p:nvPr/>
        </p:nvCxnSpPr>
        <p:spPr>
          <a:xfrm>
            <a:off x="1286484" y="3806792"/>
            <a:ext cx="2102541" cy="2018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3"/>
          <p:cNvCxnSpPr>
            <a:endCxn id="59" idx="1"/>
          </p:cNvCxnSpPr>
          <p:nvPr/>
        </p:nvCxnSpPr>
        <p:spPr>
          <a:xfrm flipV="1">
            <a:off x="1231425" y="1879692"/>
            <a:ext cx="2157600" cy="344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3"/>
          <p:cNvCxnSpPr>
            <a:endCxn id="60" idx="1"/>
          </p:cNvCxnSpPr>
          <p:nvPr/>
        </p:nvCxnSpPr>
        <p:spPr>
          <a:xfrm flipV="1">
            <a:off x="1285725" y="2544492"/>
            <a:ext cx="2103300" cy="287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74;p13"/>
          <p:cNvCxnSpPr>
            <a:endCxn id="61" idx="1"/>
          </p:cNvCxnSpPr>
          <p:nvPr/>
        </p:nvCxnSpPr>
        <p:spPr>
          <a:xfrm flipV="1">
            <a:off x="1285725" y="3209292"/>
            <a:ext cx="2103299" cy="228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75;p13"/>
          <p:cNvCxnSpPr>
            <a:endCxn id="63" idx="1"/>
          </p:cNvCxnSpPr>
          <p:nvPr/>
        </p:nvCxnSpPr>
        <p:spPr>
          <a:xfrm flipV="1">
            <a:off x="1351125" y="4538892"/>
            <a:ext cx="2037900" cy="10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76;p13"/>
          <p:cNvCxnSpPr>
            <a:endCxn id="64" idx="1"/>
          </p:cNvCxnSpPr>
          <p:nvPr/>
        </p:nvCxnSpPr>
        <p:spPr>
          <a:xfrm flipV="1">
            <a:off x="1340325" y="5203692"/>
            <a:ext cx="2048700" cy="5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13"/>
          <p:cNvCxnSpPr>
            <a:endCxn id="65" idx="1"/>
          </p:cNvCxnSpPr>
          <p:nvPr/>
        </p:nvCxnSpPr>
        <p:spPr>
          <a:xfrm>
            <a:off x="1449225" y="5824542"/>
            <a:ext cx="1939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상품등록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1947026"/>
            <a:ext cx="504975" cy="1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4093776"/>
            <a:ext cx="504975" cy="1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544884" y="3220200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479509" y="5346950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2477975" y="153142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공지사항</a:t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4685825" y="223967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등록</a:t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4685825" y="290447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수정</a:t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4685825" y="356927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삭제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2477975" y="3858358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댓글</a:t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2477975" y="502182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/>
              <a:t>QnA</a:t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2477975" y="2694892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커뮤니티</a:t>
            </a:r>
            <a:endParaRPr/>
          </a:p>
        </p:txBody>
      </p:sp>
      <p:cxnSp>
        <p:nvCxnSpPr>
          <p:cNvPr id="95" name="Google Shape;95;p14"/>
          <p:cNvCxnSpPr>
            <a:endCxn id="94" idx="1"/>
          </p:cNvCxnSpPr>
          <p:nvPr/>
        </p:nvCxnSpPr>
        <p:spPr>
          <a:xfrm>
            <a:off x="1278514" y="2590376"/>
            <a:ext cx="1181100" cy="3442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4"/>
          <p:cNvCxnSpPr>
            <a:endCxn id="91" idx="1"/>
          </p:cNvCxnSpPr>
          <p:nvPr/>
        </p:nvCxnSpPr>
        <p:spPr>
          <a:xfrm>
            <a:off x="1307675" y="2579158"/>
            <a:ext cx="1170300" cy="15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4"/>
          <p:cNvCxnSpPr>
            <a:endCxn id="92" idx="1"/>
          </p:cNvCxnSpPr>
          <p:nvPr/>
        </p:nvCxnSpPr>
        <p:spPr>
          <a:xfrm>
            <a:off x="1308810" y="2608386"/>
            <a:ext cx="1169165" cy="26623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4"/>
          <p:cNvCxnSpPr>
            <a:endCxn id="88" idx="1"/>
          </p:cNvCxnSpPr>
          <p:nvPr/>
        </p:nvCxnSpPr>
        <p:spPr>
          <a:xfrm rot="10800000" flipH="1">
            <a:off x="3660725" y="2479375"/>
            <a:ext cx="1025100" cy="45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4"/>
          <p:cNvCxnSpPr>
            <a:stCxn id="94" idx="3"/>
            <a:endCxn id="89" idx="1"/>
          </p:cNvCxnSpPr>
          <p:nvPr/>
        </p:nvCxnSpPr>
        <p:spPr>
          <a:xfrm>
            <a:off x="3660875" y="2934592"/>
            <a:ext cx="1025100" cy="20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4"/>
          <p:cNvCxnSpPr>
            <a:stCxn id="94" idx="3"/>
            <a:endCxn id="90" idx="1"/>
          </p:cNvCxnSpPr>
          <p:nvPr/>
        </p:nvCxnSpPr>
        <p:spPr>
          <a:xfrm>
            <a:off x="3660875" y="2934592"/>
            <a:ext cx="1025100" cy="87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4"/>
          <p:cNvCxnSpPr>
            <a:endCxn id="88" idx="1"/>
          </p:cNvCxnSpPr>
          <p:nvPr/>
        </p:nvCxnSpPr>
        <p:spPr>
          <a:xfrm rot="10800000" flipH="1">
            <a:off x="3835925" y="2479375"/>
            <a:ext cx="849900" cy="15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4"/>
          <p:cNvCxnSpPr>
            <a:endCxn id="89" idx="1"/>
          </p:cNvCxnSpPr>
          <p:nvPr/>
        </p:nvCxnSpPr>
        <p:spPr>
          <a:xfrm rot="10800000" flipH="1">
            <a:off x="3944825" y="3144175"/>
            <a:ext cx="741000" cy="82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4"/>
          <p:cNvCxnSpPr>
            <a:endCxn id="90" idx="1"/>
          </p:cNvCxnSpPr>
          <p:nvPr/>
        </p:nvCxnSpPr>
        <p:spPr>
          <a:xfrm rot="10800000" flipH="1">
            <a:off x="3999425" y="3808975"/>
            <a:ext cx="686400" cy="2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4"/>
          <p:cNvCxnSpPr>
            <a:endCxn id="88" idx="1"/>
          </p:cNvCxnSpPr>
          <p:nvPr/>
        </p:nvCxnSpPr>
        <p:spPr>
          <a:xfrm rot="10800000" flipH="1">
            <a:off x="3857525" y="2479375"/>
            <a:ext cx="828300" cy="28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4"/>
          <p:cNvCxnSpPr>
            <a:endCxn id="89" idx="1"/>
          </p:cNvCxnSpPr>
          <p:nvPr/>
        </p:nvCxnSpPr>
        <p:spPr>
          <a:xfrm rot="10800000" flipH="1">
            <a:off x="3857525" y="3144175"/>
            <a:ext cx="828300" cy="22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4"/>
          <p:cNvCxnSpPr>
            <a:endCxn id="90" idx="1"/>
          </p:cNvCxnSpPr>
          <p:nvPr/>
        </p:nvCxnSpPr>
        <p:spPr>
          <a:xfrm rot="10800000" flipH="1">
            <a:off x="3846725" y="3808975"/>
            <a:ext cx="839100" cy="14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4"/>
          <p:cNvCxnSpPr>
            <a:endCxn id="87" idx="1"/>
          </p:cNvCxnSpPr>
          <p:nvPr/>
        </p:nvCxnSpPr>
        <p:spPr>
          <a:xfrm rot="10800000" flipH="1">
            <a:off x="1405775" y="1771125"/>
            <a:ext cx="1072200" cy="31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4"/>
          <p:cNvCxnSpPr>
            <a:stCxn id="87" idx="3"/>
            <a:endCxn id="88" idx="1"/>
          </p:cNvCxnSpPr>
          <p:nvPr/>
        </p:nvCxnSpPr>
        <p:spPr>
          <a:xfrm>
            <a:off x="3660875" y="1771125"/>
            <a:ext cx="1025100" cy="7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4"/>
          <p:cNvCxnSpPr>
            <a:stCxn id="87" idx="3"/>
            <a:endCxn id="89" idx="1"/>
          </p:cNvCxnSpPr>
          <p:nvPr/>
        </p:nvCxnSpPr>
        <p:spPr>
          <a:xfrm>
            <a:off x="3660875" y="1771125"/>
            <a:ext cx="1025100" cy="13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4"/>
          <p:cNvCxnSpPr>
            <a:stCxn id="87" idx="3"/>
            <a:endCxn id="90" idx="1"/>
          </p:cNvCxnSpPr>
          <p:nvPr/>
        </p:nvCxnSpPr>
        <p:spPr>
          <a:xfrm>
            <a:off x="3660875" y="1771125"/>
            <a:ext cx="1025100" cy="20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TextBox 29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상품등록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604028" y="1696242"/>
            <a:ext cx="541175" cy="124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604028" y="3923589"/>
            <a:ext cx="541175" cy="124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604036" y="3017216"/>
            <a:ext cx="15894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33975" y="5223813"/>
            <a:ext cx="15894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2465675" y="2951213"/>
            <a:ext cx="1687442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로그인</a:t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4361994" y="2646053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마이페이지</a:t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4361994" y="333581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로그아웃</a:t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6016737" y="1526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정보변경</a:t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2465675" y="1696258"/>
            <a:ext cx="1687442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비밀번호찾기</a:t>
            </a:r>
            <a:endParaRPr dirty="0"/>
          </a:p>
        </p:txBody>
      </p:sp>
      <p:sp>
        <p:nvSpPr>
          <p:cNvPr id="125" name="Google Shape;125;p15"/>
          <p:cNvSpPr/>
          <p:nvPr/>
        </p:nvSpPr>
        <p:spPr>
          <a:xfrm>
            <a:off x="2441525" y="3833211"/>
            <a:ext cx="1687442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회원가입</a:t>
            </a:r>
            <a:endParaRPr/>
          </a:p>
        </p:txBody>
      </p:sp>
      <p:cxnSp>
        <p:nvCxnSpPr>
          <p:cNvPr id="126" name="Google Shape;126;p15"/>
          <p:cNvCxnSpPr>
            <a:stCxn id="115" idx="3"/>
            <a:endCxn id="119" idx="1"/>
          </p:cNvCxnSpPr>
          <p:nvPr/>
        </p:nvCxnSpPr>
        <p:spPr>
          <a:xfrm>
            <a:off x="1145203" y="2318086"/>
            <a:ext cx="1320472" cy="8818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5"/>
          <p:cNvCxnSpPr>
            <a:stCxn id="115" idx="3"/>
            <a:endCxn id="125" idx="1"/>
          </p:cNvCxnSpPr>
          <p:nvPr/>
        </p:nvCxnSpPr>
        <p:spPr>
          <a:xfrm>
            <a:off x="1145203" y="2318086"/>
            <a:ext cx="1296322" cy="1763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15"/>
          <p:cNvCxnSpPr>
            <a:stCxn id="115" idx="3"/>
            <a:endCxn id="123" idx="1"/>
          </p:cNvCxnSpPr>
          <p:nvPr/>
        </p:nvCxnSpPr>
        <p:spPr>
          <a:xfrm flipV="1">
            <a:off x="1145203" y="1944958"/>
            <a:ext cx="1320472" cy="3731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5"/>
          <p:cNvCxnSpPr>
            <a:stCxn id="116" idx="3"/>
            <a:endCxn id="119" idx="1"/>
          </p:cNvCxnSpPr>
          <p:nvPr/>
        </p:nvCxnSpPr>
        <p:spPr>
          <a:xfrm flipV="1">
            <a:off x="1145203" y="3199913"/>
            <a:ext cx="1320472" cy="13455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5"/>
          <p:cNvCxnSpPr>
            <a:stCxn id="119" idx="3"/>
            <a:endCxn id="120" idx="1"/>
          </p:cNvCxnSpPr>
          <p:nvPr/>
        </p:nvCxnSpPr>
        <p:spPr>
          <a:xfrm flipV="1">
            <a:off x="4153117" y="2894753"/>
            <a:ext cx="208877" cy="3051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15"/>
          <p:cNvCxnSpPr>
            <a:stCxn id="119" idx="3"/>
            <a:endCxn id="121" idx="1"/>
          </p:cNvCxnSpPr>
          <p:nvPr/>
        </p:nvCxnSpPr>
        <p:spPr>
          <a:xfrm>
            <a:off x="4153117" y="3199913"/>
            <a:ext cx="208877" cy="384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5"/>
          <p:cNvSpPr/>
          <p:nvPr/>
        </p:nvSpPr>
        <p:spPr>
          <a:xfrm>
            <a:off x="6016737" y="21936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나의상품</a:t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490221" y="21936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관심상품</a:t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490221" y="1526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회월탈퇴</a:t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6016737" y="40269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블랙리스트</a:t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490221" y="40269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신고관리</a:t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6016737" y="4669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회원관리</a:t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490221" y="4669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상품현황</a:t>
            </a:r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 flipV="1">
            <a:off x="5777173" y="2758999"/>
            <a:ext cx="1713048" cy="1922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5"/>
          <p:cNvCxnSpPr>
            <a:stCxn id="121" idx="3"/>
          </p:cNvCxnSpPr>
          <p:nvPr/>
        </p:nvCxnSpPr>
        <p:spPr>
          <a:xfrm>
            <a:off x="5756574" y="3584512"/>
            <a:ext cx="1654743" cy="3261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5"/>
          <p:cNvCxnSpPr/>
          <p:nvPr/>
        </p:nvCxnSpPr>
        <p:spPr>
          <a:xfrm rot="10800000" flipH="1">
            <a:off x="5960800" y="3243850"/>
            <a:ext cx="28770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TextBox 28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마이페이지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159;p16">
            <a:extLst>
              <a:ext uri="{FF2B5EF4-FFF2-40B4-BE49-F238E27FC236}">
                <a16:creationId xmlns:a16="http://schemas.microsoft.com/office/drawing/2014/main" xmlns="" id="{4738226B-3346-42C5-A243-6763702FA9E0}"/>
              </a:ext>
            </a:extLst>
          </p:cNvPr>
          <p:cNvCxnSpPr>
            <a:cxnSpLocks/>
          </p:cNvCxnSpPr>
          <p:nvPr/>
        </p:nvCxnSpPr>
        <p:spPr>
          <a:xfrm>
            <a:off x="1621366" y="3770304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" name="Google Shape;205;p16">
            <a:extLst>
              <a:ext uri="{FF2B5EF4-FFF2-40B4-BE49-F238E27FC236}">
                <a16:creationId xmlns:a16="http://schemas.microsoft.com/office/drawing/2014/main" xmlns="" id="{C5962592-91E3-4E06-9830-ABE1D125ABD1}"/>
              </a:ext>
            </a:extLst>
          </p:cNvPr>
          <p:cNvCxnSpPr>
            <a:cxnSpLocks/>
          </p:cNvCxnSpPr>
          <p:nvPr/>
        </p:nvCxnSpPr>
        <p:spPr>
          <a:xfrm>
            <a:off x="4640507" y="3216780"/>
            <a:ext cx="19823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p16"/>
          <p:cNvCxnSpPr/>
          <p:nvPr/>
        </p:nvCxnSpPr>
        <p:spPr>
          <a:xfrm flipH="1">
            <a:off x="1566043" y="2629083"/>
            <a:ext cx="20580" cy="206161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16"/>
          <p:cNvCxnSpPr/>
          <p:nvPr/>
        </p:nvCxnSpPr>
        <p:spPr>
          <a:xfrm>
            <a:off x="181918" y="2625503"/>
            <a:ext cx="8124198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16"/>
          <p:cNvCxnSpPr/>
          <p:nvPr/>
        </p:nvCxnSpPr>
        <p:spPr>
          <a:xfrm>
            <a:off x="121401" y="3266674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6"/>
          <p:cNvCxnSpPr/>
          <p:nvPr/>
        </p:nvCxnSpPr>
        <p:spPr>
          <a:xfrm>
            <a:off x="4589967" y="2576259"/>
            <a:ext cx="6961" cy="1171081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16"/>
          <p:cNvSpPr/>
          <p:nvPr/>
        </p:nvSpPr>
        <p:spPr>
          <a:xfrm>
            <a:off x="6467670" y="3533315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6467670" y="4035906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6467670" y="4593581"/>
            <a:ext cx="980563" cy="31295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4854436" y="3533211"/>
            <a:ext cx="1035647" cy="312958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6"/>
          <p:cNvCxnSpPr/>
          <p:nvPr/>
        </p:nvCxnSpPr>
        <p:spPr>
          <a:xfrm>
            <a:off x="130540" y="2624625"/>
            <a:ext cx="9180" cy="641458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" name="Google Shape;153;p16"/>
          <p:cNvCxnSpPr>
            <a:cxnSpLocks/>
          </p:cNvCxnSpPr>
          <p:nvPr/>
        </p:nvCxnSpPr>
        <p:spPr>
          <a:xfrm flipH="1">
            <a:off x="3065773" y="2576883"/>
            <a:ext cx="2219" cy="2254406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p16"/>
          <p:cNvSpPr/>
          <p:nvPr/>
        </p:nvSpPr>
        <p:spPr>
          <a:xfrm>
            <a:off x="284963" y="3055725"/>
            <a:ext cx="927600" cy="3405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843611" y="3058886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270439" y="3028435"/>
            <a:ext cx="1072370" cy="34968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16"/>
          <p:cNvCxnSpPr/>
          <p:nvPr/>
        </p:nvCxnSpPr>
        <p:spPr>
          <a:xfrm>
            <a:off x="1612186" y="3256184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" name="Google Shape;160;p16"/>
          <p:cNvCxnSpPr/>
          <p:nvPr/>
        </p:nvCxnSpPr>
        <p:spPr>
          <a:xfrm flipV="1">
            <a:off x="3052127" y="3207839"/>
            <a:ext cx="225774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16"/>
          <p:cNvSpPr/>
          <p:nvPr/>
        </p:nvSpPr>
        <p:spPr>
          <a:xfrm>
            <a:off x="70600" y="3221854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1515481" y="3211364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247015" y="3121563"/>
            <a:ext cx="1003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 등록</a:t>
            </a:r>
            <a:endParaRPr sz="12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1875825" y="3124748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상품등록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3233728" y="3095664"/>
            <a:ext cx="1129500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회원정보조회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1849286" y="3569202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1521156" y="3721680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1853958" y="3635064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상품목록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1844236" y="4062532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1516106" y="4215010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1848908" y="4128394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강제삭제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1844236" y="4530536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1516106" y="4683014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1848908" y="4596398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등록거부</a:t>
            </a:r>
            <a:endParaRPr sz="12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3270439" y="3593835"/>
            <a:ext cx="1072370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16"/>
          <p:cNvCxnSpPr/>
          <p:nvPr/>
        </p:nvCxnSpPr>
        <p:spPr>
          <a:xfrm>
            <a:off x="3015404" y="3764059"/>
            <a:ext cx="253316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6"/>
          <p:cNvSpPr/>
          <p:nvPr/>
        </p:nvSpPr>
        <p:spPr>
          <a:xfrm>
            <a:off x="3015404" y="3719239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3398980" y="3661066"/>
            <a:ext cx="844898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회원검색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3270439" y="4105010"/>
            <a:ext cx="1072370" cy="312958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16"/>
          <p:cNvCxnSpPr/>
          <p:nvPr/>
        </p:nvCxnSpPr>
        <p:spPr>
          <a:xfrm flipV="1">
            <a:off x="3070488" y="4275234"/>
            <a:ext cx="189051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16"/>
          <p:cNvSpPr/>
          <p:nvPr/>
        </p:nvSpPr>
        <p:spPr>
          <a:xfrm>
            <a:off x="3015404" y="4230414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270450" y="4144698"/>
            <a:ext cx="1101958" cy="19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회원등급관리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3270439" y="4607005"/>
            <a:ext cx="1072370" cy="312958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16"/>
          <p:cNvCxnSpPr/>
          <p:nvPr/>
        </p:nvCxnSpPr>
        <p:spPr>
          <a:xfrm>
            <a:off x="3088850" y="4786410"/>
            <a:ext cx="189051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16"/>
          <p:cNvSpPr/>
          <p:nvPr/>
        </p:nvSpPr>
        <p:spPr>
          <a:xfrm>
            <a:off x="3015404" y="4741589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316353" y="4646694"/>
            <a:ext cx="1019332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신고관리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4853257" y="3023657"/>
            <a:ext cx="1044827" cy="312959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4813712" y="3063345"/>
            <a:ext cx="1118274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결제양식설정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p16"/>
          <p:cNvCxnSpPr/>
          <p:nvPr/>
        </p:nvCxnSpPr>
        <p:spPr>
          <a:xfrm>
            <a:off x="4649688" y="3712540"/>
            <a:ext cx="19823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16"/>
          <p:cNvSpPr txBox="1"/>
          <p:nvPr/>
        </p:nvSpPr>
        <p:spPr>
          <a:xfrm>
            <a:off x="4937690" y="3563719"/>
            <a:ext cx="879575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결제취소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/>
          <p:nvPr/>
        </p:nvSpPr>
        <p:spPr>
          <a:xfrm>
            <a:off x="6467670" y="3032411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16"/>
          <p:cNvCxnSpPr/>
          <p:nvPr/>
        </p:nvCxnSpPr>
        <p:spPr>
          <a:xfrm>
            <a:off x="6140270" y="3222280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16"/>
          <p:cNvSpPr txBox="1"/>
          <p:nvPr/>
        </p:nvSpPr>
        <p:spPr>
          <a:xfrm>
            <a:off x="6482512" y="3093993"/>
            <a:ext cx="945713" cy="22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자유게시판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16"/>
          <p:cNvCxnSpPr/>
          <p:nvPr/>
        </p:nvCxnSpPr>
        <p:spPr>
          <a:xfrm>
            <a:off x="6140270" y="3707847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211;p16"/>
          <p:cNvSpPr txBox="1"/>
          <p:nvPr/>
        </p:nvSpPr>
        <p:spPr>
          <a:xfrm>
            <a:off x="6615601" y="3574136"/>
            <a:ext cx="668418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ko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QnA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16"/>
          <p:cNvCxnSpPr/>
          <p:nvPr/>
        </p:nvCxnSpPr>
        <p:spPr>
          <a:xfrm>
            <a:off x="6167812" y="421177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16"/>
          <p:cNvSpPr txBox="1"/>
          <p:nvPr/>
        </p:nvSpPr>
        <p:spPr>
          <a:xfrm>
            <a:off x="6505432" y="4101756"/>
            <a:ext cx="897936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16"/>
          <p:cNvCxnSpPr/>
          <p:nvPr/>
        </p:nvCxnSpPr>
        <p:spPr>
          <a:xfrm>
            <a:off x="6167812" y="4752429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16"/>
          <p:cNvSpPr txBox="1"/>
          <p:nvPr/>
        </p:nvSpPr>
        <p:spPr>
          <a:xfrm>
            <a:off x="6528420" y="4629375"/>
            <a:ext cx="833672" cy="21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4548257" y="3164400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3015404" y="3163239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4536082" y="3676875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16"/>
          <p:cNvCxnSpPr/>
          <p:nvPr/>
        </p:nvCxnSpPr>
        <p:spPr>
          <a:xfrm>
            <a:off x="6148795" y="2581340"/>
            <a:ext cx="6962" cy="218096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TextBox 81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관리자</a:t>
            </a:r>
          </a:p>
        </p:txBody>
      </p:sp>
      <p:sp>
        <p:nvSpPr>
          <p:cNvPr id="2" name="Google Shape;256;p17">
            <a:extLst>
              <a:ext uri="{FF2B5EF4-FFF2-40B4-BE49-F238E27FC236}">
                <a16:creationId xmlns:a16="http://schemas.microsoft.com/office/drawing/2014/main" xmlns="" id="{8AC87702-6A24-4E91-B804-F4C3CD6F4F01}"/>
              </a:ext>
            </a:extLst>
          </p:cNvPr>
          <p:cNvSpPr/>
          <p:nvPr/>
        </p:nvSpPr>
        <p:spPr>
          <a:xfrm>
            <a:off x="3055392" y="2140981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56;p17">
            <a:extLst>
              <a:ext uri="{FF2B5EF4-FFF2-40B4-BE49-F238E27FC236}">
                <a16:creationId xmlns:a16="http://schemas.microsoft.com/office/drawing/2014/main" xmlns="" id="{461CD6D6-81AB-4BC6-A000-5B7884AA873A}"/>
              </a:ext>
            </a:extLst>
          </p:cNvPr>
          <p:cNvSpPr/>
          <p:nvPr/>
        </p:nvSpPr>
        <p:spPr>
          <a:xfrm>
            <a:off x="4575721" y="2137309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56;p17">
            <a:extLst>
              <a:ext uri="{FF2B5EF4-FFF2-40B4-BE49-F238E27FC236}">
                <a16:creationId xmlns:a16="http://schemas.microsoft.com/office/drawing/2014/main" xmlns="" id="{1830D7FD-7078-42EA-88CA-F064E659D706}"/>
              </a:ext>
            </a:extLst>
          </p:cNvPr>
          <p:cNvSpPr/>
          <p:nvPr/>
        </p:nvSpPr>
        <p:spPr>
          <a:xfrm>
            <a:off x="6114410" y="2142818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56;p17">
            <a:extLst>
              <a:ext uri="{FF2B5EF4-FFF2-40B4-BE49-F238E27FC236}">
                <a16:creationId xmlns:a16="http://schemas.microsoft.com/office/drawing/2014/main" xmlns="" id="{2D60A3BA-58DD-4549-8A89-A9A7FB0B552C}"/>
              </a:ext>
            </a:extLst>
          </p:cNvPr>
          <p:cNvSpPr/>
          <p:nvPr/>
        </p:nvSpPr>
        <p:spPr>
          <a:xfrm>
            <a:off x="7607195" y="2139145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56;p17">
            <a:extLst>
              <a:ext uri="{FF2B5EF4-FFF2-40B4-BE49-F238E27FC236}">
                <a16:creationId xmlns:a16="http://schemas.microsoft.com/office/drawing/2014/main" xmlns="" id="{8A263BCD-63A6-455D-B0A7-753082936362}"/>
              </a:ext>
            </a:extLst>
          </p:cNvPr>
          <p:cNvSpPr/>
          <p:nvPr/>
        </p:nvSpPr>
        <p:spPr>
          <a:xfrm>
            <a:off x="1590150" y="2135472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6;p17">
            <a:extLst>
              <a:ext uri="{FF2B5EF4-FFF2-40B4-BE49-F238E27FC236}">
                <a16:creationId xmlns:a16="http://schemas.microsoft.com/office/drawing/2014/main" xmlns="" id="{477BE857-E516-4ACB-852E-4B7A58E4A74C}"/>
              </a:ext>
            </a:extLst>
          </p:cNvPr>
          <p:cNvSpPr/>
          <p:nvPr/>
        </p:nvSpPr>
        <p:spPr>
          <a:xfrm>
            <a:off x="135923" y="2140981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7552655" y="2248180"/>
            <a:ext cx="12762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추가 내용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6074157" y="2248119"/>
            <a:ext cx="12762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게시판 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4649010" y="2248012"/>
            <a:ext cx="10467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3070728" y="2247601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1590968" y="2248180"/>
            <a:ext cx="12009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280880" y="2248192"/>
            <a:ext cx="9276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"/>
          <p:cNvSpPr/>
          <p:nvPr/>
        </p:nvSpPr>
        <p:spPr>
          <a:xfrm>
            <a:off x="139769" y="213807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159;p16">
            <a:extLst>
              <a:ext uri="{FF2B5EF4-FFF2-40B4-BE49-F238E27FC236}">
                <a16:creationId xmlns:a16="http://schemas.microsoft.com/office/drawing/2014/main" xmlns="" id="{7F55D405-966C-4DA3-A996-A6FBB1B698CE}"/>
              </a:ext>
            </a:extLst>
          </p:cNvPr>
          <p:cNvCxnSpPr>
            <a:cxnSpLocks/>
          </p:cNvCxnSpPr>
          <p:nvPr/>
        </p:nvCxnSpPr>
        <p:spPr>
          <a:xfrm>
            <a:off x="1630547" y="4266063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159;p16">
            <a:extLst>
              <a:ext uri="{FF2B5EF4-FFF2-40B4-BE49-F238E27FC236}">
                <a16:creationId xmlns:a16="http://schemas.microsoft.com/office/drawing/2014/main" xmlns="" id="{C2A67F1B-981C-4CA3-9946-9391423B10F5}"/>
              </a:ext>
            </a:extLst>
          </p:cNvPr>
          <p:cNvCxnSpPr>
            <a:cxnSpLocks/>
          </p:cNvCxnSpPr>
          <p:nvPr/>
        </p:nvCxnSpPr>
        <p:spPr>
          <a:xfrm>
            <a:off x="1621366" y="4734280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217;p16">
            <a:extLst>
              <a:ext uri="{FF2B5EF4-FFF2-40B4-BE49-F238E27FC236}">
                <a16:creationId xmlns:a16="http://schemas.microsoft.com/office/drawing/2014/main" xmlns="" id="{93066577-BFB9-4AB4-8AE0-7503DAAE8541}"/>
              </a:ext>
            </a:extLst>
          </p:cNvPr>
          <p:cNvSpPr/>
          <p:nvPr/>
        </p:nvSpPr>
        <p:spPr>
          <a:xfrm>
            <a:off x="6081437" y="3173580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217;p16">
            <a:extLst>
              <a:ext uri="{FF2B5EF4-FFF2-40B4-BE49-F238E27FC236}">
                <a16:creationId xmlns:a16="http://schemas.microsoft.com/office/drawing/2014/main" xmlns="" id="{67A7106E-EF3F-4010-A21F-E060D39DCBDA}"/>
              </a:ext>
            </a:extLst>
          </p:cNvPr>
          <p:cNvSpPr/>
          <p:nvPr/>
        </p:nvSpPr>
        <p:spPr>
          <a:xfrm>
            <a:off x="6081437" y="3660158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217;p16">
            <a:extLst>
              <a:ext uri="{FF2B5EF4-FFF2-40B4-BE49-F238E27FC236}">
                <a16:creationId xmlns:a16="http://schemas.microsoft.com/office/drawing/2014/main" xmlns="" id="{8BD8EC5C-2FA8-4BE1-A7A9-BFF5ABE774A8}"/>
              </a:ext>
            </a:extLst>
          </p:cNvPr>
          <p:cNvSpPr/>
          <p:nvPr/>
        </p:nvSpPr>
        <p:spPr>
          <a:xfrm>
            <a:off x="6090618" y="4183458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217;p16">
            <a:extLst>
              <a:ext uri="{FF2B5EF4-FFF2-40B4-BE49-F238E27FC236}">
                <a16:creationId xmlns:a16="http://schemas.microsoft.com/office/drawing/2014/main" xmlns="" id="{58F894E9-5553-40FB-AB73-E14013BD8BC0}"/>
              </a:ext>
            </a:extLst>
          </p:cNvPr>
          <p:cNvSpPr/>
          <p:nvPr/>
        </p:nvSpPr>
        <p:spPr>
          <a:xfrm>
            <a:off x="6081437" y="4725122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46;p17">
            <a:extLst>
              <a:ext uri="{FF2B5EF4-FFF2-40B4-BE49-F238E27FC236}">
                <a16:creationId xmlns:a16="http://schemas.microsoft.com/office/drawing/2014/main" xmlns="" id="{86AF23EE-4BBD-4137-9318-18941ACB90C2}"/>
              </a:ext>
            </a:extLst>
          </p:cNvPr>
          <p:cNvSpPr/>
          <p:nvPr/>
        </p:nvSpPr>
        <p:spPr>
          <a:xfrm>
            <a:off x="3484827" y="1167422"/>
            <a:ext cx="24078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CDCD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47;p17">
            <a:extLst>
              <a:ext uri="{FF2B5EF4-FFF2-40B4-BE49-F238E27FC236}">
                <a16:creationId xmlns:a16="http://schemas.microsoft.com/office/drawing/2014/main" xmlns="" id="{B573807C-CCD4-4507-B6FB-8F8F89EA862B}"/>
              </a:ext>
            </a:extLst>
          </p:cNvPr>
          <p:cNvSpPr/>
          <p:nvPr/>
        </p:nvSpPr>
        <p:spPr>
          <a:xfrm>
            <a:off x="3494009" y="1167448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49;p17">
            <a:extLst>
              <a:ext uri="{FF2B5EF4-FFF2-40B4-BE49-F238E27FC236}">
                <a16:creationId xmlns:a16="http://schemas.microsoft.com/office/drawing/2014/main" xmlns="" id="{3D9971FB-7143-4D9E-9347-C5803DFB644B}"/>
              </a:ext>
            </a:extLst>
          </p:cNvPr>
          <p:cNvSpPr txBox="1"/>
          <p:nvPr/>
        </p:nvSpPr>
        <p:spPr>
          <a:xfrm>
            <a:off x="4139558" y="1290728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메인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225;p16">
            <a:extLst>
              <a:ext uri="{FF2B5EF4-FFF2-40B4-BE49-F238E27FC236}">
                <a16:creationId xmlns:a16="http://schemas.microsoft.com/office/drawing/2014/main" xmlns="" id="{E264B4F2-2E83-41B0-9E8E-A88005519C9B}"/>
              </a:ext>
            </a:extLst>
          </p:cNvPr>
          <p:cNvSpPr/>
          <p:nvPr/>
        </p:nvSpPr>
        <p:spPr>
          <a:xfrm>
            <a:off x="1590323" y="2138077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225;p16">
            <a:extLst>
              <a:ext uri="{FF2B5EF4-FFF2-40B4-BE49-F238E27FC236}">
                <a16:creationId xmlns:a16="http://schemas.microsoft.com/office/drawing/2014/main" xmlns="" id="{E41FD86E-7622-42EC-9708-A30F44CCE4A5}"/>
              </a:ext>
            </a:extLst>
          </p:cNvPr>
          <p:cNvSpPr/>
          <p:nvPr/>
        </p:nvSpPr>
        <p:spPr>
          <a:xfrm>
            <a:off x="3068419" y="213807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225;p16">
            <a:extLst>
              <a:ext uri="{FF2B5EF4-FFF2-40B4-BE49-F238E27FC236}">
                <a16:creationId xmlns:a16="http://schemas.microsoft.com/office/drawing/2014/main" xmlns="" id="{74DED3E2-142E-46EB-86EC-BC8AE0E7F55B}"/>
              </a:ext>
            </a:extLst>
          </p:cNvPr>
          <p:cNvSpPr/>
          <p:nvPr/>
        </p:nvSpPr>
        <p:spPr>
          <a:xfrm>
            <a:off x="4574057" y="214725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225;p16">
            <a:extLst>
              <a:ext uri="{FF2B5EF4-FFF2-40B4-BE49-F238E27FC236}">
                <a16:creationId xmlns:a16="http://schemas.microsoft.com/office/drawing/2014/main" xmlns="" id="{A60EB106-98B3-48E8-8915-02D881B03F77}"/>
              </a:ext>
            </a:extLst>
          </p:cNvPr>
          <p:cNvSpPr/>
          <p:nvPr/>
        </p:nvSpPr>
        <p:spPr>
          <a:xfrm>
            <a:off x="6125600" y="214725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225;p16">
            <a:extLst>
              <a:ext uri="{FF2B5EF4-FFF2-40B4-BE49-F238E27FC236}">
                <a16:creationId xmlns:a16="http://schemas.microsoft.com/office/drawing/2014/main" xmlns="" id="{37285D53-05C5-426A-A9FB-037207265701}"/>
              </a:ext>
            </a:extLst>
          </p:cNvPr>
          <p:cNvSpPr/>
          <p:nvPr/>
        </p:nvSpPr>
        <p:spPr>
          <a:xfrm>
            <a:off x="7612877" y="2138077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090" y="3193292"/>
            <a:ext cx="169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5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하하하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739" y="3913372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주제선정 이유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" y="4941749"/>
            <a:ext cx="2041514" cy="143601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267744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33740" y="3884745"/>
            <a:ext cx="167716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6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/>
                <a:ea typeface="10X10 Bold"/>
              </a:rPr>
              <a:t>하하하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5628" y="2164813"/>
            <a:ext cx="2118490" cy="14143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72729" y="3193292"/>
            <a:ext cx="186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7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하하하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7023" y="4924618"/>
            <a:ext cx="2114016" cy="140934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806500" y="2164813"/>
            <a:ext cx="0" cy="2759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66540" y="3918978"/>
            <a:ext cx="186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8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히히히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4484673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59941" y="4572088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??????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80311" y="4565309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기획 단계에 있습니다.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72543" y="3913372"/>
            <a:ext cx="17841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?????????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/>
            </a:r>
            <a:b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</a:b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1962" y="2164813"/>
            <a:ext cx="2046046" cy="14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62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42;p17">
            <a:extLst>
              <a:ext uri="{FF2B5EF4-FFF2-40B4-BE49-F238E27FC236}">
                <a16:creationId xmlns:a16="http://schemas.microsoft.com/office/drawing/2014/main" xmlns="" id="{E9A0C4EB-A494-4C24-89E1-B1DF4B9D99A1}"/>
              </a:ext>
            </a:extLst>
          </p:cNvPr>
          <p:cNvCxnSpPr>
            <a:cxnSpLocks/>
          </p:cNvCxnSpPr>
          <p:nvPr/>
        </p:nvCxnSpPr>
        <p:spPr>
          <a:xfrm>
            <a:off x="1459292" y="3197467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TextBox 81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WBS –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사용자</a:t>
            </a:r>
            <a:endParaRPr lang="ko-KR" altLang="en-US" sz="2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2" name="Google Shape;234;p17">
            <a:extLst>
              <a:ext uri="{FF2B5EF4-FFF2-40B4-BE49-F238E27FC236}">
                <a16:creationId xmlns:a16="http://schemas.microsoft.com/office/drawing/2014/main" xmlns="" id="{D4FA96C4-5BA1-42E6-A09F-A69847718368}"/>
              </a:ext>
            </a:extLst>
          </p:cNvPr>
          <p:cNvCxnSpPr>
            <a:cxnSpLocks/>
          </p:cNvCxnSpPr>
          <p:nvPr/>
        </p:nvCxnSpPr>
        <p:spPr>
          <a:xfrm>
            <a:off x="7530203" y="2624625"/>
            <a:ext cx="9181" cy="1247385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" name="Google Shape;297;p17">
            <a:extLst>
              <a:ext uri="{FF2B5EF4-FFF2-40B4-BE49-F238E27FC236}">
                <a16:creationId xmlns:a16="http://schemas.microsoft.com/office/drawing/2014/main" xmlns="" id="{7D89BCA5-8E82-488F-950B-DD901DC60DF8}"/>
              </a:ext>
            </a:extLst>
          </p:cNvPr>
          <p:cNvCxnSpPr>
            <a:cxnSpLocks/>
          </p:cNvCxnSpPr>
          <p:nvPr/>
        </p:nvCxnSpPr>
        <p:spPr>
          <a:xfrm>
            <a:off x="5824646" y="2623566"/>
            <a:ext cx="8656" cy="201303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" name="Google Shape;235;p17">
            <a:extLst>
              <a:ext uri="{FF2B5EF4-FFF2-40B4-BE49-F238E27FC236}">
                <a16:creationId xmlns:a16="http://schemas.microsoft.com/office/drawing/2014/main" xmlns="" id="{5CEA73B1-DC7C-4452-AE16-AD8E9447AEAD}"/>
              </a:ext>
            </a:extLst>
          </p:cNvPr>
          <p:cNvCxnSpPr/>
          <p:nvPr/>
        </p:nvCxnSpPr>
        <p:spPr>
          <a:xfrm>
            <a:off x="145194" y="2607142"/>
            <a:ext cx="8115018" cy="2754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292;p17">
            <a:extLst>
              <a:ext uri="{FF2B5EF4-FFF2-40B4-BE49-F238E27FC236}">
                <a16:creationId xmlns:a16="http://schemas.microsoft.com/office/drawing/2014/main" xmlns="" id="{910AF77B-D89B-47A1-A297-74874E4D4649}"/>
              </a:ext>
            </a:extLst>
          </p:cNvPr>
          <p:cNvCxnSpPr/>
          <p:nvPr/>
        </p:nvCxnSpPr>
        <p:spPr>
          <a:xfrm>
            <a:off x="7545960" y="388010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270;p17">
            <a:extLst>
              <a:ext uri="{FF2B5EF4-FFF2-40B4-BE49-F238E27FC236}">
                <a16:creationId xmlns:a16="http://schemas.microsoft.com/office/drawing/2014/main" xmlns="" id="{91831D07-2D58-402D-9EB2-1995A1DDFB61}"/>
              </a:ext>
            </a:extLst>
          </p:cNvPr>
          <p:cNvSpPr/>
          <p:nvPr/>
        </p:nvSpPr>
        <p:spPr>
          <a:xfrm>
            <a:off x="1663798" y="4508542"/>
            <a:ext cx="735837" cy="35886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297;p17">
            <a:extLst>
              <a:ext uri="{FF2B5EF4-FFF2-40B4-BE49-F238E27FC236}">
                <a16:creationId xmlns:a16="http://schemas.microsoft.com/office/drawing/2014/main" xmlns="" id="{F125DA1D-C366-44FF-AC5E-D71271CFE0CB}"/>
              </a:ext>
            </a:extLst>
          </p:cNvPr>
          <p:cNvCxnSpPr>
            <a:cxnSpLocks/>
          </p:cNvCxnSpPr>
          <p:nvPr/>
        </p:nvCxnSpPr>
        <p:spPr>
          <a:xfrm>
            <a:off x="1408718" y="2614386"/>
            <a:ext cx="8656" cy="201303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Google Shape;230;p17">
            <a:extLst>
              <a:ext uri="{FF2B5EF4-FFF2-40B4-BE49-F238E27FC236}">
                <a16:creationId xmlns:a16="http://schemas.microsoft.com/office/drawing/2014/main" xmlns="" id="{DA2B8105-682D-41B6-88E6-387D4DC75CEA}"/>
              </a:ext>
            </a:extLst>
          </p:cNvPr>
          <p:cNvCxnSpPr>
            <a:cxnSpLocks/>
          </p:cNvCxnSpPr>
          <p:nvPr/>
        </p:nvCxnSpPr>
        <p:spPr>
          <a:xfrm>
            <a:off x="4292809" y="2625504"/>
            <a:ext cx="14804" cy="126919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231;p17">
            <a:extLst>
              <a:ext uri="{FF2B5EF4-FFF2-40B4-BE49-F238E27FC236}">
                <a16:creationId xmlns:a16="http://schemas.microsoft.com/office/drawing/2014/main" xmlns="" id="{93CA972B-5772-47F6-81C5-E7B935628EE4}"/>
              </a:ext>
            </a:extLst>
          </p:cNvPr>
          <p:cNvSpPr/>
          <p:nvPr/>
        </p:nvSpPr>
        <p:spPr>
          <a:xfrm>
            <a:off x="6143434" y="3471892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2;p17">
            <a:extLst>
              <a:ext uri="{FF2B5EF4-FFF2-40B4-BE49-F238E27FC236}">
                <a16:creationId xmlns:a16="http://schemas.microsoft.com/office/drawing/2014/main" xmlns="" id="{19BBADBE-DE7C-4682-A5CE-D4B8F9061451}"/>
              </a:ext>
            </a:extLst>
          </p:cNvPr>
          <p:cNvSpPr/>
          <p:nvPr/>
        </p:nvSpPr>
        <p:spPr>
          <a:xfrm>
            <a:off x="6134680" y="3935397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33;p17">
            <a:extLst>
              <a:ext uri="{FF2B5EF4-FFF2-40B4-BE49-F238E27FC236}">
                <a16:creationId xmlns:a16="http://schemas.microsoft.com/office/drawing/2014/main" xmlns="" id="{7B5B64C8-883E-4258-AB22-54826DBD67EA}"/>
              </a:ext>
            </a:extLst>
          </p:cNvPr>
          <p:cNvSpPr/>
          <p:nvPr/>
        </p:nvSpPr>
        <p:spPr>
          <a:xfrm>
            <a:off x="4551157" y="3652028"/>
            <a:ext cx="1035567" cy="340500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34;p17">
            <a:extLst>
              <a:ext uri="{FF2B5EF4-FFF2-40B4-BE49-F238E27FC236}">
                <a16:creationId xmlns:a16="http://schemas.microsoft.com/office/drawing/2014/main" xmlns="" id="{1523B458-C870-4325-A03D-E64CD5041067}"/>
              </a:ext>
            </a:extLst>
          </p:cNvPr>
          <p:cNvCxnSpPr/>
          <p:nvPr/>
        </p:nvCxnSpPr>
        <p:spPr>
          <a:xfrm>
            <a:off x="130540" y="2541998"/>
            <a:ext cx="0" cy="143100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236;p17">
            <a:extLst>
              <a:ext uri="{FF2B5EF4-FFF2-40B4-BE49-F238E27FC236}">
                <a16:creationId xmlns:a16="http://schemas.microsoft.com/office/drawing/2014/main" xmlns="" id="{E653BAC5-2CE2-4423-861D-784FC31D7A6F}"/>
              </a:ext>
            </a:extLst>
          </p:cNvPr>
          <p:cNvCxnSpPr/>
          <p:nvPr/>
        </p:nvCxnSpPr>
        <p:spPr>
          <a:xfrm>
            <a:off x="2787279" y="2627592"/>
            <a:ext cx="14006" cy="270151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239;p17">
            <a:extLst>
              <a:ext uri="{FF2B5EF4-FFF2-40B4-BE49-F238E27FC236}">
                <a16:creationId xmlns:a16="http://schemas.microsoft.com/office/drawing/2014/main" xmlns="" id="{E2816478-0BF9-45EE-9FBA-6A958553DD5D}"/>
              </a:ext>
            </a:extLst>
          </p:cNvPr>
          <p:cNvSpPr/>
          <p:nvPr/>
        </p:nvSpPr>
        <p:spPr>
          <a:xfrm>
            <a:off x="1663173" y="2990988"/>
            <a:ext cx="735836" cy="34968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p17">
            <a:extLst>
              <a:ext uri="{FF2B5EF4-FFF2-40B4-BE49-F238E27FC236}">
                <a16:creationId xmlns:a16="http://schemas.microsoft.com/office/drawing/2014/main" xmlns="" id="{1BD60932-FAEB-4780-9554-15B47EBA769D}"/>
              </a:ext>
            </a:extLst>
          </p:cNvPr>
          <p:cNvSpPr/>
          <p:nvPr/>
        </p:nvSpPr>
        <p:spPr>
          <a:xfrm>
            <a:off x="3033620" y="2989608"/>
            <a:ext cx="962202" cy="349681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41;p17">
            <a:extLst>
              <a:ext uri="{FF2B5EF4-FFF2-40B4-BE49-F238E27FC236}">
                <a16:creationId xmlns:a16="http://schemas.microsoft.com/office/drawing/2014/main" xmlns="" id="{4D945FA2-097A-4F03-B541-7430F2893D45}"/>
              </a:ext>
            </a:extLst>
          </p:cNvPr>
          <p:cNvCxnSpPr/>
          <p:nvPr/>
        </p:nvCxnSpPr>
        <p:spPr>
          <a:xfrm>
            <a:off x="183963" y="3257436"/>
            <a:ext cx="104897" cy="6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243;p17">
            <a:extLst>
              <a:ext uri="{FF2B5EF4-FFF2-40B4-BE49-F238E27FC236}">
                <a16:creationId xmlns:a16="http://schemas.microsoft.com/office/drawing/2014/main" xmlns="" id="{474DC083-3002-4B32-B982-45A9EAC61320}"/>
              </a:ext>
            </a:extLst>
          </p:cNvPr>
          <p:cNvCxnSpPr/>
          <p:nvPr/>
        </p:nvCxnSpPr>
        <p:spPr>
          <a:xfrm>
            <a:off x="2741863" y="315065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244;p17">
            <a:extLst>
              <a:ext uri="{FF2B5EF4-FFF2-40B4-BE49-F238E27FC236}">
                <a16:creationId xmlns:a16="http://schemas.microsoft.com/office/drawing/2014/main" xmlns="" id="{AF3AC15B-51AF-463D-9273-B111E6C72D61}"/>
              </a:ext>
            </a:extLst>
          </p:cNvPr>
          <p:cNvSpPr/>
          <p:nvPr/>
        </p:nvSpPr>
        <p:spPr>
          <a:xfrm>
            <a:off x="70600" y="3221854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46;p17">
            <a:extLst>
              <a:ext uri="{FF2B5EF4-FFF2-40B4-BE49-F238E27FC236}">
                <a16:creationId xmlns:a16="http://schemas.microsoft.com/office/drawing/2014/main" xmlns="" id="{5477A1A9-CA7C-427A-A069-E3E647A41403}"/>
              </a:ext>
            </a:extLst>
          </p:cNvPr>
          <p:cNvSpPr/>
          <p:nvPr/>
        </p:nvSpPr>
        <p:spPr>
          <a:xfrm>
            <a:off x="3484827" y="1167422"/>
            <a:ext cx="24078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CDCD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47;p17">
            <a:extLst>
              <a:ext uri="{FF2B5EF4-FFF2-40B4-BE49-F238E27FC236}">
                <a16:creationId xmlns:a16="http://schemas.microsoft.com/office/drawing/2014/main" xmlns="" id="{BA15C726-A530-43A2-8F77-0672A1907336}"/>
              </a:ext>
            </a:extLst>
          </p:cNvPr>
          <p:cNvSpPr/>
          <p:nvPr/>
        </p:nvSpPr>
        <p:spPr>
          <a:xfrm>
            <a:off x="3494009" y="1167448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48;p17">
            <a:extLst>
              <a:ext uri="{FF2B5EF4-FFF2-40B4-BE49-F238E27FC236}">
                <a16:creationId xmlns:a16="http://schemas.microsoft.com/office/drawing/2014/main" xmlns="" id="{C33E7863-58C3-465D-B199-25F0566E5C14}"/>
              </a:ext>
            </a:extLst>
          </p:cNvPr>
          <p:cNvSpPr/>
          <p:nvPr/>
        </p:nvSpPr>
        <p:spPr>
          <a:xfrm>
            <a:off x="131809" y="2110455"/>
            <a:ext cx="800100" cy="48669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49;p17">
            <a:extLst>
              <a:ext uri="{FF2B5EF4-FFF2-40B4-BE49-F238E27FC236}">
                <a16:creationId xmlns:a16="http://schemas.microsoft.com/office/drawing/2014/main" xmlns="" id="{C2D3BF0F-8C08-40D7-A721-FAE217EE512A}"/>
              </a:ext>
            </a:extLst>
          </p:cNvPr>
          <p:cNvSpPr txBox="1"/>
          <p:nvPr/>
        </p:nvSpPr>
        <p:spPr>
          <a:xfrm>
            <a:off x="4139558" y="1290728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메인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51;p17">
            <a:extLst>
              <a:ext uri="{FF2B5EF4-FFF2-40B4-BE49-F238E27FC236}">
                <a16:creationId xmlns:a16="http://schemas.microsoft.com/office/drawing/2014/main" xmlns="" id="{0F5F350D-2F20-411D-B214-25F72FB76EAC}"/>
              </a:ext>
            </a:extLst>
          </p:cNvPr>
          <p:cNvSpPr txBox="1"/>
          <p:nvPr/>
        </p:nvSpPr>
        <p:spPr>
          <a:xfrm>
            <a:off x="1677026" y="3056851"/>
            <a:ext cx="708293" cy="22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상품현황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2;p17">
            <a:extLst>
              <a:ext uri="{FF2B5EF4-FFF2-40B4-BE49-F238E27FC236}">
                <a16:creationId xmlns:a16="http://schemas.microsoft.com/office/drawing/2014/main" xmlns="" id="{FC8CE3F0-8BE5-4256-9910-9BD3603F763A}"/>
              </a:ext>
            </a:extLst>
          </p:cNvPr>
          <p:cNvSpPr txBox="1"/>
          <p:nvPr/>
        </p:nvSpPr>
        <p:spPr>
          <a:xfrm>
            <a:off x="3089433" y="3047658"/>
            <a:ext cx="820330" cy="21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상품(CRUD)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53;p17">
            <a:extLst>
              <a:ext uri="{FF2B5EF4-FFF2-40B4-BE49-F238E27FC236}">
                <a16:creationId xmlns:a16="http://schemas.microsoft.com/office/drawing/2014/main" xmlns="" id="{EA4B17F4-0458-4ED4-9FB2-E521C6DDE539}"/>
              </a:ext>
            </a:extLst>
          </p:cNvPr>
          <p:cNvSpPr txBox="1"/>
          <p:nvPr/>
        </p:nvSpPr>
        <p:spPr>
          <a:xfrm>
            <a:off x="141686" y="2201698"/>
            <a:ext cx="835794" cy="29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54;p17">
            <a:extLst>
              <a:ext uri="{FF2B5EF4-FFF2-40B4-BE49-F238E27FC236}">
                <a16:creationId xmlns:a16="http://schemas.microsoft.com/office/drawing/2014/main" xmlns="" id="{11F39F0A-3DC3-4FD7-9463-D3B9612C0911}"/>
              </a:ext>
            </a:extLst>
          </p:cNvPr>
          <p:cNvSpPr/>
          <p:nvPr/>
        </p:nvSpPr>
        <p:spPr>
          <a:xfrm>
            <a:off x="1389855" y="2104714"/>
            <a:ext cx="11295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55;p17">
            <a:extLst>
              <a:ext uri="{FF2B5EF4-FFF2-40B4-BE49-F238E27FC236}">
                <a16:creationId xmlns:a16="http://schemas.microsoft.com/office/drawing/2014/main" xmlns="" id="{C73420D2-542C-4712-8D12-7338797F7349}"/>
              </a:ext>
            </a:extLst>
          </p:cNvPr>
          <p:cNvSpPr txBox="1"/>
          <p:nvPr/>
        </p:nvSpPr>
        <p:spPr>
          <a:xfrm>
            <a:off x="1369426" y="2237041"/>
            <a:ext cx="12009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56;p17">
            <a:extLst>
              <a:ext uri="{FF2B5EF4-FFF2-40B4-BE49-F238E27FC236}">
                <a16:creationId xmlns:a16="http://schemas.microsoft.com/office/drawing/2014/main" xmlns="" id="{B790DA1D-9310-4DB2-A580-4F7AF3C4A648}"/>
              </a:ext>
            </a:extLst>
          </p:cNvPr>
          <p:cNvSpPr/>
          <p:nvPr/>
        </p:nvSpPr>
        <p:spPr>
          <a:xfrm>
            <a:off x="2779971" y="2113439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57;p17">
            <a:extLst>
              <a:ext uri="{FF2B5EF4-FFF2-40B4-BE49-F238E27FC236}">
                <a16:creationId xmlns:a16="http://schemas.microsoft.com/office/drawing/2014/main" xmlns="" id="{9AE1FE9B-C13E-47CA-87A1-D55D23127EAD}"/>
              </a:ext>
            </a:extLst>
          </p:cNvPr>
          <p:cNvSpPr txBox="1"/>
          <p:nvPr/>
        </p:nvSpPr>
        <p:spPr>
          <a:xfrm>
            <a:off x="2905475" y="2220058"/>
            <a:ext cx="890802" cy="27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상품창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58;p17">
            <a:extLst>
              <a:ext uri="{FF2B5EF4-FFF2-40B4-BE49-F238E27FC236}">
                <a16:creationId xmlns:a16="http://schemas.microsoft.com/office/drawing/2014/main" xmlns="" id="{F51533DB-3708-47EC-9160-B518DBC31CAF}"/>
              </a:ext>
            </a:extLst>
          </p:cNvPr>
          <p:cNvSpPr/>
          <p:nvPr/>
        </p:nvSpPr>
        <p:spPr>
          <a:xfrm>
            <a:off x="4309433" y="2119550"/>
            <a:ext cx="1046700" cy="485103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59;p17">
            <a:extLst>
              <a:ext uri="{FF2B5EF4-FFF2-40B4-BE49-F238E27FC236}">
                <a16:creationId xmlns:a16="http://schemas.microsoft.com/office/drawing/2014/main" xmlns="" id="{E4BA7067-54F4-4166-89D0-E065CC1D5E8D}"/>
              </a:ext>
            </a:extLst>
          </p:cNvPr>
          <p:cNvSpPr txBox="1"/>
          <p:nvPr/>
        </p:nvSpPr>
        <p:spPr>
          <a:xfrm>
            <a:off x="4309060" y="2223265"/>
            <a:ext cx="10467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60;p17">
            <a:extLst>
              <a:ext uri="{FF2B5EF4-FFF2-40B4-BE49-F238E27FC236}">
                <a16:creationId xmlns:a16="http://schemas.microsoft.com/office/drawing/2014/main" xmlns="" id="{C28C34B9-5A50-404D-811A-04517CD80914}"/>
              </a:ext>
            </a:extLst>
          </p:cNvPr>
          <p:cNvSpPr/>
          <p:nvPr/>
        </p:nvSpPr>
        <p:spPr>
          <a:xfrm>
            <a:off x="5826763" y="2101774"/>
            <a:ext cx="1082941" cy="517024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61;p17">
            <a:extLst>
              <a:ext uri="{FF2B5EF4-FFF2-40B4-BE49-F238E27FC236}">
                <a16:creationId xmlns:a16="http://schemas.microsoft.com/office/drawing/2014/main" xmlns="" id="{96834A66-D6FC-4C41-9387-823578493349}"/>
              </a:ext>
            </a:extLst>
          </p:cNvPr>
          <p:cNvSpPr txBox="1"/>
          <p:nvPr/>
        </p:nvSpPr>
        <p:spPr>
          <a:xfrm>
            <a:off x="5805001" y="2232980"/>
            <a:ext cx="118043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게시판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62;p17">
            <a:extLst>
              <a:ext uri="{FF2B5EF4-FFF2-40B4-BE49-F238E27FC236}">
                <a16:creationId xmlns:a16="http://schemas.microsoft.com/office/drawing/2014/main" xmlns="" id="{B96DA845-6C63-4171-BD8D-AE8A2513C2E1}"/>
              </a:ext>
            </a:extLst>
          </p:cNvPr>
          <p:cNvSpPr/>
          <p:nvPr/>
        </p:nvSpPr>
        <p:spPr>
          <a:xfrm>
            <a:off x="1659668" y="3519665"/>
            <a:ext cx="735835" cy="33132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4;p17">
            <a:extLst>
              <a:ext uri="{FF2B5EF4-FFF2-40B4-BE49-F238E27FC236}">
                <a16:creationId xmlns:a16="http://schemas.microsoft.com/office/drawing/2014/main" xmlns="" id="{2BDDB05F-1FB9-4CD9-BEC1-9381484EE04F}"/>
              </a:ext>
            </a:extLst>
          </p:cNvPr>
          <p:cNvSpPr/>
          <p:nvPr/>
        </p:nvSpPr>
        <p:spPr>
          <a:xfrm>
            <a:off x="1340719" y="3644601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65;p17">
            <a:extLst>
              <a:ext uri="{FF2B5EF4-FFF2-40B4-BE49-F238E27FC236}">
                <a16:creationId xmlns:a16="http://schemas.microsoft.com/office/drawing/2014/main" xmlns="" id="{36A5C545-385E-435B-8506-3D3A71900A1F}"/>
              </a:ext>
            </a:extLst>
          </p:cNvPr>
          <p:cNvSpPr txBox="1"/>
          <p:nvPr/>
        </p:nvSpPr>
        <p:spPr>
          <a:xfrm>
            <a:off x="1670343" y="3570799"/>
            <a:ext cx="755620" cy="18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거래 현황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66;p17">
            <a:extLst>
              <a:ext uri="{FF2B5EF4-FFF2-40B4-BE49-F238E27FC236}">
                <a16:creationId xmlns:a16="http://schemas.microsoft.com/office/drawing/2014/main" xmlns="" id="{50FFD0B4-9C35-47CC-B7C3-A5B70B627EEC}"/>
              </a:ext>
            </a:extLst>
          </p:cNvPr>
          <p:cNvSpPr/>
          <p:nvPr/>
        </p:nvSpPr>
        <p:spPr>
          <a:xfrm>
            <a:off x="1663798" y="4022176"/>
            <a:ext cx="735836" cy="33132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68;p17">
            <a:extLst>
              <a:ext uri="{FF2B5EF4-FFF2-40B4-BE49-F238E27FC236}">
                <a16:creationId xmlns:a16="http://schemas.microsoft.com/office/drawing/2014/main" xmlns="" id="{DD23C7A9-2735-4895-9737-A35288D58E70}"/>
              </a:ext>
            </a:extLst>
          </p:cNvPr>
          <p:cNvSpPr/>
          <p:nvPr/>
        </p:nvSpPr>
        <p:spPr>
          <a:xfrm>
            <a:off x="1344850" y="4156293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69;p17">
            <a:extLst>
              <a:ext uri="{FF2B5EF4-FFF2-40B4-BE49-F238E27FC236}">
                <a16:creationId xmlns:a16="http://schemas.microsoft.com/office/drawing/2014/main" xmlns="" id="{563D8412-5F41-48C3-A54A-3CD2DE3F7D78}"/>
              </a:ext>
            </a:extLst>
          </p:cNvPr>
          <p:cNvSpPr txBox="1"/>
          <p:nvPr/>
        </p:nvSpPr>
        <p:spPr>
          <a:xfrm>
            <a:off x="1683653" y="4532346"/>
            <a:ext cx="700056" cy="34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회원정</a:t>
            </a:r>
            <a:r>
              <a:rPr lang="ko-KR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보</a:t>
            </a:r>
          </a:p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수정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4" name="Google Shape;272;p17">
            <a:extLst>
              <a:ext uri="{FF2B5EF4-FFF2-40B4-BE49-F238E27FC236}">
                <a16:creationId xmlns:a16="http://schemas.microsoft.com/office/drawing/2014/main" xmlns="" id="{8F5CC7EE-1EC9-41D2-8B2E-E891A335D92B}"/>
              </a:ext>
            </a:extLst>
          </p:cNvPr>
          <p:cNvSpPr/>
          <p:nvPr/>
        </p:nvSpPr>
        <p:spPr>
          <a:xfrm>
            <a:off x="1344850" y="4624296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73;p17">
            <a:extLst>
              <a:ext uri="{FF2B5EF4-FFF2-40B4-BE49-F238E27FC236}">
                <a16:creationId xmlns:a16="http://schemas.microsoft.com/office/drawing/2014/main" xmlns="" id="{FE57AC78-1A78-4B1B-A033-B3FDA5212F90}"/>
              </a:ext>
            </a:extLst>
          </p:cNvPr>
          <p:cNvSpPr txBox="1"/>
          <p:nvPr/>
        </p:nvSpPr>
        <p:spPr>
          <a:xfrm>
            <a:off x="1668472" y="4087824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회원탈퇴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274;p17">
            <a:extLst>
              <a:ext uri="{FF2B5EF4-FFF2-40B4-BE49-F238E27FC236}">
                <a16:creationId xmlns:a16="http://schemas.microsoft.com/office/drawing/2014/main" xmlns="" id="{A3CDA61B-2FA1-4D94-9F87-365F8735C1CC}"/>
              </a:ext>
            </a:extLst>
          </p:cNvPr>
          <p:cNvSpPr/>
          <p:nvPr/>
        </p:nvSpPr>
        <p:spPr>
          <a:xfrm>
            <a:off x="3033620" y="3555008"/>
            <a:ext cx="962202" cy="32214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275;p17">
            <a:extLst>
              <a:ext uri="{FF2B5EF4-FFF2-40B4-BE49-F238E27FC236}">
                <a16:creationId xmlns:a16="http://schemas.microsoft.com/office/drawing/2014/main" xmlns="" id="{8636C5CB-9F60-455C-8DFA-3596217987D6}"/>
              </a:ext>
            </a:extLst>
          </p:cNvPr>
          <p:cNvCxnSpPr/>
          <p:nvPr/>
        </p:nvCxnSpPr>
        <p:spPr>
          <a:xfrm>
            <a:off x="2741863" y="371605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276;p17">
            <a:extLst>
              <a:ext uri="{FF2B5EF4-FFF2-40B4-BE49-F238E27FC236}">
                <a16:creationId xmlns:a16="http://schemas.microsoft.com/office/drawing/2014/main" xmlns="" id="{791BB5F0-EF2F-4C9B-9A64-3A15BC95F99F}"/>
              </a:ext>
            </a:extLst>
          </p:cNvPr>
          <p:cNvSpPr/>
          <p:nvPr/>
        </p:nvSpPr>
        <p:spPr>
          <a:xfrm>
            <a:off x="2741863" y="3671232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77;p17">
            <a:extLst>
              <a:ext uri="{FF2B5EF4-FFF2-40B4-BE49-F238E27FC236}">
                <a16:creationId xmlns:a16="http://schemas.microsoft.com/office/drawing/2014/main" xmlns="" id="{1496A845-77EE-4F67-A116-AB3AD2721116}"/>
              </a:ext>
            </a:extLst>
          </p:cNvPr>
          <p:cNvSpPr txBox="1"/>
          <p:nvPr/>
        </p:nvSpPr>
        <p:spPr>
          <a:xfrm>
            <a:off x="3088716" y="3603879"/>
            <a:ext cx="817356" cy="23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 삭제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78;p17">
            <a:extLst>
              <a:ext uri="{FF2B5EF4-FFF2-40B4-BE49-F238E27FC236}">
                <a16:creationId xmlns:a16="http://schemas.microsoft.com/office/drawing/2014/main" xmlns="" id="{7EA1629B-FE7C-4429-8F1C-05A8A030D169}"/>
              </a:ext>
            </a:extLst>
          </p:cNvPr>
          <p:cNvSpPr/>
          <p:nvPr/>
        </p:nvSpPr>
        <p:spPr>
          <a:xfrm>
            <a:off x="3033620" y="4057003"/>
            <a:ext cx="962202" cy="322139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279;p17">
            <a:extLst>
              <a:ext uri="{FF2B5EF4-FFF2-40B4-BE49-F238E27FC236}">
                <a16:creationId xmlns:a16="http://schemas.microsoft.com/office/drawing/2014/main" xmlns="" id="{D07335E1-31D6-45DC-8F42-7472296D737E}"/>
              </a:ext>
            </a:extLst>
          </p:cNvPr>
          <p:cNvCxnSpPr/>
          <p:nvPr/>
        </p:nvCxnSpPr>
        <p:spPr>
          <a:xfrm>
            <a:off x="2741863" y="4227227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" name="Google Shape;280;p17">
            <a:extLst>
              <a:ext uri="{FF2B5EF4-FFF2-40B4-BE49-F238E27FC236}">
                <a16:creationId xmlns:a16="http://schemas.microsoft.com/office/drawing/2014/main" xmlns="" id="{99967143-FAE0-4DCD-8520-A4C98E5197DE}"/>
              </a:ext>
            </a:extLst>
          </p:cNvPr>
          <p:cNvSpPr/>
          <p:nvPr/>
        </p:nvSpPr>
        <p:spPr>
          <a:xfrm>
            <a:off x="2741863" y="4182407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281;p17">
            <a:extLst>
              <a:ext uri="{FF2B5EF4-FFF2-40B4-BE49-F238E27FC236}">
                <a16:creationId xmlns:a16="http://schemas.microsoft.com/office/drawing/2014/main" xmlns="" id="{53F9772F-A843-42DA-886F-F7A516E99CE4}"/>
              </a:ext>
            </a:extLst>
          </p:cNvPr>
          <p:cNvSpPr txBox="1"/>
          <p:nvPr/>
        </p:nvSpPr>
        <p:spPr>
          <a:xfrm>
            <a:off x="2951005" y="5143294"/>
            <a:ext cx="1129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추천상품등록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283;p17">
            <a:extLst>
              <a:ext uri="{FF2B5EF4-FFF2-40B4-BE49-F238E27FC236}">
                <a16:creationId xmlns:a16="http://schemas.microsoft.com/office/drawing/2014/main" xmlns="" id="{4F69C074-09E2-4D67-B943-2D34EC9EDF3A}"/>
              </a:ext>
            </a:extLst>
          </p:cNvPr>
          <p:cNvCxnSpPr/>
          <p:nvPr/>
        </p:nvCxnSpPr>
        <p:spPr>
          <a:xfrm>
            <a:off x="2741863" y="473840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237;p17">
            <a:extLst>
              <a:ext uri="{FF2B5EF4-FFF2-40B4-BE49-F238E27FC236}">
                <a16:creationId xmlns:a16="http://schemas.microsoft.com/office/drawing/2014/main" xmlns="" id="{59EA0EBA-9F02-4F4D-A360-A456E7A4B2E7}"/>
              </a:ext>
            </a:extLst>
          </p:cNvPr>
          <p:cNvSpPr/>
          <p:nvPr/>
        </p:nvSpPr>
        <p:spPr>
          <a:xfrm>
            <a:off x="2741863" y="4693582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284;p17">
            <a:extLst>
              <a:ext uri="{FF2B5EF4-FFF2-40B4-BE49-F238E27FC236}">
                <a16:creationId xmlns:a16="http://schemas.microsoft.com/office/drawing/2014/main" xmlns="" id="{2CC935C6-5B59-4801-B8BB-95A124B49DD4}"/>
              </a:ext>
            </a:extLst>
          </p:cNvPr>
          <p:cNvSpPr/>
          <p:nvPr/>
        </p:nvSpPr>
        <p:spPr>
          <a:xfrm>
            <a:off x="4551237" y="2998790"/>
            <a:ext cx="1035567" cy="340500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285;p17">
            <a:extLst>
              <a:ext uri="{FF2B5EF4-FFF2-40B4-BE49-F238E27FC236}">
                <a16:creationId xmlns:a16="http://schemas.microsoft.com/office/drawing/2014/main" xmlns="" id="{F418E71A-A217-4DCB-A813-3DA8C1475AB6}"/>
              </a:ext>
            </a:extLst>
          </p:cNvPr>
          <p:cNvCxnSpPr/>
          <p:nvPr/>
        </p:nvCxnSpPr>
        <p:spPr>
          <a:xfrm flipV="1">
            <a:off x="4369860" y="3184571"/>
            <a:ext cx="165704" cy="1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286;p17">
            <a:extLst>
              <a:ext uri="{FF2B5EF4-FFF2-40B4-BE49-F238E27FC236}">
                <a16:creationId xmlns:a16="http://schemas.microsoft.com/office/drawing/2014/main" xmlns="" id="{DEEE6304-2697-4971-A017-E528863EFCDD}"/>
              </a:ext>
            </a:extLst>
          </p:cNvPr>
          <p:cNvSpPr txBox="1"/>
          <p:nvPr/>
        </p:nvSpPr>
        <p:spPr>
          <a:xfrm>
            <a:off x="4678087" y="3065797"/>
            <a:ext cx="763903" cy="21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결제선택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287;p17">
            <a:extLst>
              <a:ext uri="{FF2B5EF4-FFF2-40B4-BE49-F238E27FC236}">
                <a16:creationId xmlns:a16="http://schemas.microsoft.com/office/drawing/2014/main" xmlns="" id="{5FFC7B82-B936-4EA2-B4F7-969931E238B8}"/>
              </a:ext>
            </a:extLst>
          </p:cNvPr>
          <p:cNvCxnSpPr/>
          <p:nvPr/>
        </p:nvCxnSpPr>
        <p:spPr>
          <a:xfrm>
            <a:off x="4359768" y="3895750"/>
            <a:ext cx="191469" cy="219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288;p17">
            <a:extLst>
              <a:ext uri="{FF2B5EF4-FFF2-40B4-BE49-F238E27FC236}">
                <a16:creationId xmlns:a16="http://schemas.microsoft.com/office/drawing/2014/main" xmlns="" id="{079E5662-135B-4F9F-876A-614727806705}"/>
              </a:ext>
            </a:extLst>
          </p:cNvPr>
          <p:cNvSpPr txBox="1"/>
          <p:nvPr/>
        </p:nvSpPr>
        <p:spPr>
          <a:xfrm>
            <a:off x="4675641" y="3721657"/>
            <a:ext cx="796868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결제취소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289;p17">
            <a:extLst>
              <a:ext uri="{FF2B5EF4-FFF2-40B4-BE49-F238E27FC236}">
                <a16:creationId xmlns:a16="http://schemas.microsoft.com/office/drawing/2014/main" xmlns="" id="{1E93D3D6-2966-4604-8F8C-189F5B91EC8B}"/>
              </a:ext>
            </a:extLst>
          </p:cNvPr>
          <p:cNvSpPr/>
          <p:nvPr/>
        </p:nvSpPr>
        <p:spPr>
          <a:xfrm>
            <a:off x="6134680" y="2990972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" name="Google Shape;290;p17">
            <a:extLst>
              <a:ext uri="{FF2B5EF4-FFF2-40B4-BE49-F238E27FC236}">
                <a16:creationId xmlns:a16="http://schemas.microsoft.com/office/drawing/2014/main" xmlns="" id="{5598C9B3-EFBA-41B2-915F-4C1A886EF8A1}"/>
              </a:ext>
            </a:extLst>
          </p:cNvPr>
          <p:cNvCxnSpPr/>
          <p:nvPr/>
        </p:nvCxnSpPr>
        <p:spPr>
          <a:xfrm>
            <a:off x="5807280" y="3190021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291;p17">
            <a:extLst>
              <a:ext uri="{FF2B5EF4-FFF2-40B4-BE49-F238E27FC236}">
                <a16:creationId xmlns:a16="http://schemas.microsoft.com/office/drawing/2014/main" xmlns="" id="{7303E824-0999-4E95-92F8-C6B5F0097FC7}"/>
              </a:ext>
            </a:extLst>
          </p:cNvPr>
          <p:cNvSpPr txBox="1"/>
          <p:nvPr/>
        </p:nvSpPr>
        <p:spPr>
          <a:xfrm>
            <a:off x="6323956" y="3052554"/>
            <a:ext cx="835544" cy="23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자유게시판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292;p17">
            <a:extLst>
              <a:ext uri="{FF2B5EF4-FFF2-40B4-BE49-F238E27FC236}">
                <a16:creationId xmlns:a16="http://schemas.microsoft.com/office/drawing/2014/main" xmlns="" id="{13D580BC-29E8-4A3F-8EF9-ED010B742E86}"/>
              </a:ext>
            </a:extLst>
          </p:cNvPr>
          <p:cNvCxnSpPr/>
          <p:nvPr/>
        </p:nvCxnSpPr>
        <p:spPr>
          <a:xfrm>
            <a:off x="5826280" y="364049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293;p17">
            <a:extLst>
              <a:ext uri="{FF2B5EF4-FFF2-40B4-BE49-F238E27FC236}">
                <a16:creationId xmlns:a16="http://schemas.microsoft.com/office/drawing/2014/main" xmlns="" id="{DB0DEC29-2F2E-430B-BD4E-E2722D231485}"/>
              </a:ext>
            </a:extLst>
          </p:cNvPr>
          <p:cNvSpPr txBox="1"/>
          <p:nvPr/>
        </p:nvSpPr>
        <p:spPr>
          <a:xfrm>
            <a:off x="6502548" y="3517119"/>
            <a:ext cx="438901" cy="29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" sz="10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QnA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294;p17">
            <a:extLst>
              <a:ext uri="{FF2B5EF4-FFF2-40B4-BE49-F238E27FC236}">
                <a16:creationId xmlns:a16="http://schemas.microsoft.com/office/drawing/2014/main" xmlns="" id="{8580E85F-B1A5-4A32-A578-BC74235B6BF4}"/>
              </a:ext>
            </a:extLst>
          </p:cNvPr>
          <p:cNvCxnSpPr/>
          <p:nvPr/>
        </p:nvCxnSpPr>
        <p:spPr>
          <a:xfrm>
            <a:off x="5807280" y="409155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295;p17">
            <a:extLst>
              <a:ext uri="{FF2B5EF4-FFF2-40B4-BE49-F238E27FC236}">
                <a16:creationId xmlns:a16="http://schemas.microsoft.com/office/drawing/2014/main" xmlns="" id="{E16C4CA6-A39B-4AF4-A8A3-9311E82104BE}"/>
              </a:ext>
            </a:extLst>
          </p:cNvPr>
          <p:cNvCxnSpPr/>
          <p:nvPr/>
        </p:nvCxnSpPr>
        <p:spPr>
          <a:xfrm>
            <a:off x="5807280" y="4615843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296;p17">
            <a:extLst>
              <a:ext uri="{FF2B5EF4-FFF2-40B4-BE49-F238E27FC236}">
                <a16:creationId xmlns:a16="http://schemas.microsoft.com/office/drawing/2014/main" xmlns="" id="{740CE600-69BB-4FC8-A32F-CAD0993AD2F6}"/>
              </a:ext>
            </a:extLst>
          </p:cNvPr>
          <p:cNvSpPr txBox="1"/>
          <p:nvPr/>
        </p:nvSpPr>
        <p:spPr>
          <a:xfrm>
            <a:off x="6374418" y="4002451"/>
            <a:ext cx="751044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커뮤니티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98;p17">
            <a:extLst>
              <a:ext uri="{FF2B5EF4-FFF2-40B4-BE49-F238E27FC236}">
                <a16:creationId xmlns:a16="http://schemas.microsoft.com/office/drawing/2014/main" xmlns="" id="{5C6B857B-683B-46BA-B549-A77B1CEC13C1}"/>
              </a:ext>
            </a:extLst>
          </p:cNvPr>
          <p:cNvSpPr/>
          <p:nvPr/>
        </p:nvSpPr>
        <p:spPr>
          <a:xfrm>
            <a:off x="4250760" y="3144798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299;p17">
            <a:extLst>
              <a:ext uri="{FF2B5EF4-FFF2-40B4-BE49-F238E27FC236}">
                <a16:creationId xmlns:a16="http://schemas.microsoft.com/office/drawing/2014/main" xmlns="" id="{C494A114-6423-4C31-AD51-F5F748F3AF1E}"/>
              </a:ext>
            </a:extLst>
          </p:cNvPr>
          <p:cNvSpPr/>
          <p:nvPr/>
        </p:nvSpPr>
        <p:spPr>
          <a:xfrm>
            <a:off x="2741863" y="3115232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300;p17">
            <a:extLst>
              <a:ext uri="{FF2B5EF4-FFF2-40B4-BE49-F238E27FC236}">
                <a16:creationId xmlns:a16="http://schemas.microsoft.com/office/drawing/2014/main" xmlns="" id="{FB76F00D-DA9D-401A-9DC7-2567D45284F1}"/>
              </a:ext>
            </a:extLst>
          </p:cNvPr>
          <p:cNvSpPr/>
          <p:nvPr/>
        </p:nvSpPr>
        <p:spPr>
          <a:xfrm>
            <a:off x="4248063" y="3850900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306;p17">
            <a:extLst>
              <a:ext uri="{FF2B5EF4-FFF2-40B4-BE49-F238E27FC236}">
                <a16:creationId xmlns:a16="http://schemas.microsoft.com/office/drawing/2014/main" xmlns="" id="{DD495C60-9800-4362-9096-BC4DE5B4CBD8}"/>
              </a:ext>
            </a:extLst>
          </p:cNvPr>
          <p:cNvSpPr/>
          <p:nvPr/>
        </p:nvSpPr>
        <p:spPr>
          <a:xfrm>
            <a:off x="283742" y="3766335"/>
            <a:ext cx="813042" cy="453813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" name="Google Shape;307;p17">
            <a:extLst>
              <a:ext uri="{FF2B5EF4-FFF2-40B4-BE49-F238E27FC236}">
                <a16:creationId xmlns:a16="http://schemas.microsoft.com/office/drawing/2014/main" xmlns="" id="{E08F4639-8E0E-4DED-BFB0-BF73894F3A35}"/>
              </a:ext>
            </a:extLst>
          </p:cNvPr>
          <p:cNvCxnSpPr/>
          <p:nvPr/>
        </p:nvCxnSpPr>
        <p:spPr>
          <a:xfrm>
            <a:off x="119568" y="3941093"/>
            <a:ext cx="165154" cy="186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308;p17">
            <a:extLst>
              <a:ext uri="{FF2B5EF4-FFF2-40B4-BE49-F238E27FC236}">
                <a16:creationId xmlns:a16="http://schemas.microsoft.com/office/drawing/2014/main" xmlns="" id="{1B0B94CB-19E7-49B3-96F6-6210401196D8}"/>
              </a:ext>
            </a:extLst>
          </p:cNvPr>
          <p:cNvSpPr/>
          <p:nvPr/>
        </p:nvSpPr>
        <p:spPr>
          <a:xfrm>
            <a:off x="60018" y="3898105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309;p17">
            <a:extLst>
              <a:ext uri="{FF2B5EF4-FFF2-40B4-BE49-F238E27FC236}">
                <a16:creationId xmlns:a16="http://schemas.microsoft.com/office/drawing/2014/main" xmlns="" id="{D715D7BF-525D-4CC3-A8F0-ABA6D8FC0398}"/>
              </a:ext>
            </a:extLst>
          </p:cNvPr>
          <p:cNvSpPr txBox="1"/>
          <p:nvPr/>
        </p:nvSpPr>
        <p:spPr>
          <a:xfrm>
            <a:off x="317637" y="3801982"/>
            <a:ext cx="745252" cy="38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아이디</a:t>
            </a:r>
            <a:endParaRPr lang="en-US" altLang="ko"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비번찾기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310;p17">
            <a:extLst>
              <a:ext uri="{FF2B5EF4-FFF2-40B4-BE49-F238E27FC236}">
                <a16:creationId xmlns:a16="http://schemas.microsoft.com/office/drawing/2014/main" xmlns="" id="{69916EE0-0582-4050-9C56-206FD7FBB31B}"/>
              </a:ext>
            </a:extLst>
          </p:cNvPr>
          <p:cNvSpPr txBox="1"/>
          <p:nvPr/>
        </p:nvSpPr>
        <p:spPr>
          <a:xfrm>
            <a:off x="3115235" y="4641828"/>
            <a:ext cx="798994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댓글쓰기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311;p17">
            <a:extLst>
              <a:ext uri="{FF2B5EF4-FFF2-40B4-BE49-F238E27FC236}">
                <a16:creationId xmlns:a16="http://schemas.microsoft.com/office/drawing/2014/main" xmlns="" id="{9B1B56A7-F271-46DD-856D-61F3914AEA40}"/>
              </a:ext>
            </a:extLst>
          </p:cNvPr>
          <p:cNvSpPr/>
          <p:nvPr/>
        </p:nvSpPr>
        <p:spPr>
          <a:xfrm>
            <a:off x="3033620" y="4568178"/>
            <a:ext cx="962202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312;p17">
            <a:extLst>
              <a:ext uri="{FF2B5EF4-FFF2-40B4-BE49-F238E27FC236}">
                <a16:creationId xmlns:a16="http://schemas.microsoft.com/office/drawing/2014/main" xmlns="" id="{3E13DB27-C9A6-46A3-AC72-CF3D29FE4068}"/>
              </a:ext>
            </a:extLst>
          </p:cNvPr>
          <p:cNvSpPr/>
          <p:nvPr/>
        </p:nvSpPr>
        <p:spPr>
          <a:xfrm>
            <a:off x="3033620" y="5079353"/>
            <a:ext cx="962202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313;p17">
            <a:extLst>
              <a:ext uri="{FF2B5EF4-FFF2-40B4-BE49-F238E27FC236}">
                <a16:creationId xmlns:a16="http://schemas.microsoft.com/office/drawing/2014/main" xmlns="" id="{02BFBE3A-D0FD-4BF9-BBFE-64DC3D4C109C}"/>
              </a:ext>
            </a:extLst>
          </p:cNvPr>
          <p:cNvSpPr txBox="1"/>
          <p:nvPr/>
        </p:nvSpPr>
        <p:spPr>
          <a:xfrm>
            <a:off x="3162162" y="4104750"/>
            <a:ext cx="707187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거래신청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314;p17">
            <a:extLst>
              <a:ext uri="{FF2B5EF4-FFF2-40B4-BE49-F238E27FC236}">
                <a16:creationId xmlns:a16="http://schemas.microsoft.com/office/drawing/2014/main" xmlns="" id="{4F989B90-F375-4A7B-9362-C1FB2AB2281E}"/>
              </a:ext>
            </a:extLst>
          </p:cNvPr>
          <p:cNvSpPr/>
          <p:nvPr/>
        </p:nvSpPr>
        <p:spPr>
          <a:xfrm>
            <a:off x="7857879" y="2999608"/>
            <a:ext cx="1152164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315;p17">
            <a:extLst>
              <a:ext uri="{FF2B5EF4-FFF2-40B4-BE49-F238E27FC236}">
                <a16:creationId xmlns:a16="http://schemas.microsoft.com/office/drawing/2014/main" xmlns="" id="{C20411AC-CDD8-4501-8BAA-70396D905E6B}"/>
              </a:ext>
            </a:extLst>
          </p:cNvPr>
          <p:cNvSpPr txBox="1"/>
          <p:nvPr/>
        </p:nvSpPr>
        <p:spPr>
          <a:xfrm>
            <a:off x="7992757" y="3066280"/>
            <a:ext cx="879575" cy="28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쪽지보내기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316;p17">
            <a:extLst>
              <a:ext uri="{FF2B5EF4-FFF2-40B4-BE49-F238E27FC236}">
                <a16:creationId xmlns:a16="http://schemas.microsoft.com/office/drawing/2014/main" xmlns="" id="{4870B158-7AA4-406D-8D78-47EA717DE19F}"/>
              </a:ext>
            </a:extLst>
          </p:cNvPr>
          <p:cNvSpPr/>
          <p:nvPr/>
        </p:nvSpPr>
        <p:spPr>
          <a:xfrm>
            <a:off x="7867059" y="3726003"/>
            <a:ext cx="1142984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317;p17">
            <a:extLst>
              <a:ext uri="{FF2B5EF4-FFF2-40B4-BE49-F238E27FC236}">
                <a16:creationId xmlns:a16="http://schemas.microsoft.com/office/drawing/2014/main" xmlns="" id="{EFEB3B19-8F4B-44E9-A85E-F170A7FB8517}"/>
              </a:ext>
            </a:extLst>
          </p:cNvPr>
          <p:cNvSpPr txBox="1"/>
          <p:nvPr/>
        </p:nvSpPr>
        <p:spPr>
          <a:xfrm>
            <a:off x="7900264" y="3784550"/>
            <a:ext cx="1073742" cy="25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쪽지보내기취소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318;p17">
            <a:extLst>
              <a:ext uri="{FF2B5EF4-FFF2-40B4-BE49-F238E27FC236}">
                <a16:creationId xmlns:a16="http://schemas.microsoft.com/office/drawing/2014/main" xmlns="" id="{662888A9-833E-4CE2-9FE7-44ED0930418F}"/>
              </a:ext>
            </a:extLst>
          </p:cNvPr>
          <p:cNvSpPr/>
          <p:nvPr/>
        </p:nvSpPr>
        <p:spPr>
          <a:xfrm>
            <a:off x="6144629" y="4428195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319;p17">
            <a:extLst>
              <a:ext uri="{FF2B5EF4-FFF2-40B4-BE49-F238E27FC236}">
                <a16:creationId xmlns:a16="http://schemas.microsoft.com/office/drawing/2014/main" xmlns="" id="{D271197F-2D8C-4D5C-B2CA-47B63ABE7C80}"/>
              </a:ext>
            </a:extLst>
          </p:cNvPr>
          <p:cNvSpPr txBox="1"/>
          <p:nvPr/>
        </p:nvSpPr>
        <p:spPr>
          <a:xfrm>
            <a:off x="6429433" y="4486436"/>
            <a:ext cx="631695" cy="23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글 신고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303;p17">
            <a:extLst>
              <a:ext uri="{FF2B5EF4-FFF2-40B4-BE49-F238E27FC236}">
                <a16:creationId xmlns:a16="http://schemas.microsoft.com/office/drawing/2014/main" xmlns="" id="{05761F27-472D-4E3F-98B5-63DB44ECE829}"/>
              </a:ext>
            </a:extLst>
          </p:cNvPr>
          <p:cNvSpPr/>
          <p:nvPr/>
        </p:nvSpPr>
        <p:spPr>
          <a:xfrm>
            <a:off x="7528895" y="2105880"/>
            <a:ext cx="1430066" cy="512645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304;p17">
            <a:extLst>
              <a:ext uri="{FF2B5EF4-FFF2-40B4-BE49-F238E27FC236}">
                <a16:creationId xmlns:a16="http://schemas.microsoft.com/office/drawing/2014/main" xmlns="" id="{2036F59C-0067-4501-AB02-F89937A6D1A6}"/>
              </a:ext>
            </a:extLst>
          </p:cNvPr>
          <p:cNvSpPr txBox="1"/>
          <p:nvPr/>
        </p:nvSpPr>
        <p:spPr>
          <a:xfrm>
            <a:off x="7478774" y="2234552"/>
            <a:ext cx="1575024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 및 메시지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298;p17">
            <a:extLst>
              <a:ext uri="{FF2B5EF4-FFF2-40B4-BE49-F238E27FC236}">
                <a16:creationId xmlns:a16="http://schemas.microsoft.com/office/drawing/2014/main" xmlns="" id="{39754C03-1EAE-42F2-80D0-407794A77089}"/>
              </a:ext>
            </a:extLst>
          </p:cNvPr>
          <p:cNvSpPr/>
          <p:nvPr/>
        </p:nvSpPr>
        <p:spPr>
          <a:xfrm>
            <a:off x="5768391" y="3155637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298;p17">
            <a:extLst>
              <a:ext uri="{FF2B5EF4-FFF2-40B4-BE49-F238E27FC236}">
                <a16:creationId xmlns:a16="http://schemas.microsoft.com/office/drawing/2014/main" xmlns="" id="{117B1252-78C6-4A94-A268-5107E11C5171}"/>
              </a:ext>
            </a:extLst>
          </p:cNvPr>
          <p:cNvSpPr/>
          <p:nvPr/>
        </p:nvSpPr>
        <p:spPr>
          <a:xfrm>
            <a:off x="7481237" y="3164043"/>
            <a:ext cx="119100" cy="8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298;p17">
            <a:extLst>
              <a:ext uri="{FF2B5EF4-FFF2-40B4-BE49-F238E27FC236}">
                <a16:creationId xmlns:a16="http://schemas.microsoft.com/office/drawing/2014/main" xmlns="" id="{CC09B4DB-C2B1-4745-AEB6-EE5B41C050D3}"/>
              </a:ext>
            </a:extLst>
          </p:cNvPr>
          <p:cNvSpPr/>
          <p:nvPr/>
        </p:nvSpPr>
        <p:spPr>
          <a:xfrm>
            <a:off x="7486318" y="3831112"/>
            <a:ext cx="119100" cy="8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298;p17">
            <a:extLst>
              <a:ext uri="{FF2B5EF4-FFF2-40B4-BE49-F238E27FC236}">
                <a16:creationId xmlns:a16="http://schemas.microsoft.com/office/drawing/2014/main" xmlns="" id="{EF68E751-2110-44AB-A187-155CBF022401}"/>
              </a:ext>
            </a:extLst>
          </p:cNvPr>
          <p:cNvSpPr/>
          <p:nvPr/>
        </p:nvSpPr>
        <p:spPr>
          <a:xfrm>
            <a:off x="5768109" y="3600333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298;p17">
            <a:extLst>
              <a:ext uri="{FF2B5EF4-FFF2-40B4-BE49-F238E27FC236}">
                <a16:creationId xmlns:a16="http://schemas.microsoft.com/office/drawing/2014/main" xmlns="" id="{04B9D8EC-6AB1-49AA-A82B-13CDBC74B3D7}"/>
              </a:ext>
            </a:extLst>
          </p:cNvPr>
          <p:cNvSpPr/>
          <p:nvPr/>
        </p:nvSpPr>
        <p:spPr>
          <a:xfrm>
            <a:off x="5766115" y="4054823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298;p17">
            <a:extLst>
              <a:ext uri="{FF2B5EF4-FFF2-40B4-BE49-F238E27FC236}">
                <a16:creationId xmlns:a16="http://schemas.microsoft.com/office/drawing/2014/main" xmlns="" id="{2278F76C-0040-4066-9348-3059D57B1AEC}"/>
              </a:ext>
            </a:extLst>
          </p:cNvPr>
          <p:cNvSpPr/>
          <p:nvPr/>
        </p:nvSpPr>
        <p:spPr>
          <a:xfrm>
            <a:off x="5762747" y="4559914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250;p17">
            <a:extLst>
              <a:ext uri="{FF2B5EF4-FFF2-40B4-BE49-F238E27FC236}">
                <a16:creationId xmlns:a16="http://schemas.microsoft.com/office/drawing/2014/main" xmlns="" id="{8DBE6185-E797-4545-A50A-FE006884043B}"/>
              </a:ext>
            </a:extLst>
          </p:cNvPr>
          <p:cNvSpPr txBox="1"/>
          <p:nvPr/>
        </p:nvSpPr>
        <p:spPr>
          <a:xfrm>
            <a:off x="324686" y="3075902"/>
            <a:ext cx="720678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238;p17">
            <a:extLst>
              <a:ext uri="{FF2B5EF4-FFF2-40B4-BE49-F238E27FC236}">
                <a16:creationId xmlns:a16="http://schemas.microsoft.com/office/drawing/2014/main" xmlns="" id="{C577D52C-72AC-47E5-BB6F-E935BE1DD6CC}"/>
              </a:ext>
            </a:extLst>
          </p:cNvPr>
          <p:cNvSpPr/>
          <p:nvPr/>
        </p:nvSpPr>
        <p:spPr>
          <a:xfrm>
            <a:off x="279923" y="3014649"/>
            <a:ext cx="831237" cy="3405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292;p17">
            <a:extLst>
              <a:ext uri="{FF2B5EF4-FFF2-40B4-BE49-F238E27FC236}">
                <a16:creationId xmlns:a16="http://schemas.microsoft.com/office/drawing/2014/main" xmlns="" id="{FCB34D80-E6D7-4090-896D-E8715208F8B7}"/>
              </a:ext>
            </a:extLst>
          </p:cNvPr>
          <p:cNvCxnSpPr/>
          <p:nvPr/>
        </p:nvCxnSpPr>
        <p:spPr>
          <a:xfrm>
            <a:off x="7600337" y="3199202"/>
            <a:ext cx="24413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283;p17">
            <a:extLst>
              <a:ext uri="{FF2B5EF4-FFF2-40B4-BE49-F238E27FC236}">
                <a16:creationId xmlns:a16="http://schemas.microsoft.com/office/drawing/2014/main" xmlns="" id="{FF9E08C3-749B-41A4-804E-D8DCE2B18899}"/>
              </a:ext>
            </a:extLst>
          </p:cNvPr>
          <p:cNvCxnSpPr>
            <a:cxnSpLocks/>
          </p:cNvCxnSpPr>
          <p:nvPr/>
        </p:nvCxnSpPr>
        <p:spPr>
          <a:xfrm>
            <a:off x="2760224" y="525252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237;p17">
            <a:extLst>
              <a:ext uri="{FF2B5EF4-FFF2-40B4-BE49-F238E27FC236}">
                <a16:creationId xmlns:a16="http://schemas.microsoft.com/office/drawing/2014/main" xmlns="" id="{97BC34B4-9CBB-42D6-BC6C-3D8B102E21F3}"/>
              </a:ext>
            </a:extLst>
          </p:cNvPr>
          <p:cNvSpPr/>
          <p:nvPr/>
        </p:nvSpPr>
        <p:spPr>
          <a:xfrm>
            <a:off x="2741862" y="5189341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245;p17">
            <a:extLst>
              <a:ext uri="{FF2B5EF4-FFF2-40B4-BE49-F238E27FC236}">
                <a16:creationId xmlns:a16="http://schemas.microsoft.com/office/drawing/2014/main" xmlns="" id="{3E87BB89-1ACB-483C-AB61-D6F9EA4FC925}"/>
              </a:ext>
            </a:extLst>
          </p:cNvPr>
          <p:cNvSpPr/>
          <p:nvPr/>
        </p:nvSpPr>
        <p:spPr>
          <a:xfrm>
            <a:off x="1353406" y="3143466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42;p17">
            <a:extLst>
              <a:ext uri="{FF2B5EF4-FFF2-40B4-BE49-F238E27FC236}">
                <a16:creationId xmlns:a16="http://schemas.microsoft.com/office/drawing/2014/main" xmlns="" id="{6EFC36C8-2CF3-452D-9FD5-8C901C02CA64}"/>
              </a:ext>
            </a:extLst>
          </p:cNvPr>
          <p:cNvCxnSpPr>
            <a:cxnSpLocks/>
          </p:cNvCxnSpPr>
          <p:nvPr/>
        </p:nvCxnSpPr>
        <p:spPr>
          <a:xfrm>
            <a:off x="1459292" y="4198166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" name="Google Shape;242;p17">
            <a:extLst>
              <a:ext uri="{FF2B5EF4-FFF2-40B4-BE49-F238E27FC236}">
                <a16:creationId xmlns:a16="http://schemas.microsoft.com/office/drawing/2014/main" xmlns="" id="{F9CF8302-8B64-4986-BF07-05763E684E78}"/>
              </a:ext>
            </a:extLst>
          </p:cNvPr>
          <p:cNvCxnSpPr>
            <a:cxnSpLocks/>
          </p:cNvCxnSpPr>
          <p:nvPr/>
        </p:nvCxnSpPr>
        <p:spPr>
          <a:xfrm>
            <a:off x="1459292" y="3684046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42;p17">
            <a:extLst>
              <a:ext uri="{FF2B5EF4-FFF2-40B4-BE49-F238E27FC236}">
                <a16:creationId xmlns:a16="http://schemas.microsoft.com/office/drawing/2014/main" xmlns="" id="{97CD7556-9081-4652-AA2B-B737549AE31F}"/>
              </a:ext>
            </a:extLst>
          </p:cNvPr>
          <p:cNvCxnSpPr>
            <a:cxnSpLocks/>
          </p:cNvCxnSpPr>
          <p:nvPr/>
        </p:nvCxnSpPr>
        <p:spPr>
          <a:xfrm>
            <a:off x="1468472" y="4666383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47;p17">
            <a:extLst>
              <a:ext uri="{FF2B5EF4-FFF2-40B4-BE49-F238E27FC236}">
                <a16:creationId xmlns:a16="http://schemas.microsoft.com/office/drawing/2014/main" xmlns="" id="{FAA71570-5801-4015-82CD-D9775EA56F10}"/>
              </a:ext>
            </a:extLst>
          </p:cNvPr>
          <p:cNvSpPr/>
          <p:nvPr/>
        </p:nvSpPr>
        <p:spPr>
          <a:xfrm>
            <a:off x="133864" y="2113062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47;p17">
            <a:extLst>
              <a:ext uri="{FF2B5EF4-FFF2-40B4-BE49-F238E27FC236}">
                <a16:creationId xmlns:a16="http://schemas.microsoft.com/office/drawing/2014/main" xmlns="" id="{6763EEA2-118B-466C-9DD0-F0F9211CD4CC}"/>
              </a:ext>
            </a:extLst>
          </p:cNvPr>
          <p:cNvSpPr/>
          <p:nvPr/>
        </p:nvSpPr>
        <p:spPr>
          <a:xfrm>
            <a:off x="1391623" y="2103882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47;p17">
            <a:extLst>
              <a:ext uri="{FF2B5EF4-FFF2-40B4-BE49-F238E27FC236}">
                <a16:creationId xmlns:a16="http://schemas.microsoft.com/office/drawing/2014/main" xmlns="" id="{71675CC1-0C29-40F9-BEAF-DB22ED0FFEC9}"/>
              </a:ext>
            </a:extLst>
          </p:cNvPr>
          <p:cNvSpPr/>
          <p:nvPr/>
        </p:nvSpPr>
        <p:spPr>
          <a:xfrm>
            <a:off x="2777912" y="2122243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47;p17">
            <a:extLst>
              <a:ext uri="{FF2B5EF4-FFF2-40B4-BE49-F238E27FC236}">
                <a16:creationId xmlns:a16="http://schemas.microsoft.com/office/drawing/2014/main" xmlns="" id="{C7CD3C04-BBBF-4384-86B2-888543CCD566}"/>
              </a:ext>
            </a:extLst>
          </p:cNvPr>
          <p:cNvSpPr/>
          <p:nvPr/>
        </p:nvSpPr>
        <p:spPr>
          <a:xfrm>
            <a:off x="4301912" y="2131423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47;p17">
            <a:extLst>
              <a:ext uri="{FF2B5EF4-FFF2-40B4-BE49-F238E27FC236}">
                <a16:creationId xmlns:a16="http://schemas.microsoft.com/office/drawing/2014/main" xmlns="" id="{6CB72B18-878A-4C7B-89F0-99F677DF1360}"/>
              </a:ext>
            </a:extLst>
          </p:cNvPr>
          <p:cNvSpPr/>
          <p:nvPr/>
        </p:nvSpPr>
        <p:spPr>
          <a:xfrm>
            <a:off x="5825912" y="2113062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47;p17">
            <a:extLst>
              <a:ext uri="{FF2B5EF4-FFF2-40B4-BE49-F238E27FC236}">
                <a16:creationId xmlns:a16="http://schemas.microsoft.com/office/drawing/2014/main" xmlns="" id="{A5827445-1DF9-4493-AA8E-BCACA1F27001}"/>
              </a:ext>
            </a:extLst>
          </p:cNvPr>
          <p:cNvSpPr/>
          <p:nvPr/>
        </p:nvSpPr>
        <p:spPr>
          <a:xfrm>
            <a:off x="7533526" y="2103881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3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1" y="1659347"/>
            <a:ext cx="9144000" cy="792087"/>
            <a:chOff x="0" y="1484786"/>
            <a:chExt cx="9144000" cy="1212377"/>
          </a:xfrm>
          <a:noFill/>
        </p:grpSpPr>
        <p:sp>
          <p:nvSpPr>
            <p:cNvPr id="3" name="직사각형 2"/>
            <p:cNvSpPr/>
            <p:nvPr/>
          </p:nvSpPr>
          <p:spPr>
            <a:xfrm>
              <a:off x="0" y="1484786"/>
              <a:ext cx="9144000" cy="12123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6518" y="1700809"/>
              <a:ext cx="7830963" cy="5417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THANK YOU</a:t>
              </a:r>
              <a:endParaRPr lang="ko-KR" altLang="en-US" sz="4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932334" y="2596841"/>
            <a:ext cx="69847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latin typeface="맑은 고딕"/>
                <a:ea typeface="맑은 고딕"/>
              </a:rPr>
              <a:t>Team Name : 1조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13433" y="3429000"/>
            <a:ext cx="6803677" cy="2524169"/>
            <a:chOff x="-15974" y="2993063"/>
            <a:chExt cx="9159974" cy="34701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993063"/>
              <a:ext cx="4572000" cy="347019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74" y="2996951"/>
              <a:ext cx="4587974" cy="3466303"/>
            </a:xfrm>
            <a:prstGeom prst="rect">
              <a:avLst/>
            </a:prstGeom>
          </p:spPr>
        </p:pic>
      </p:grpSp>
      <p:sp>
        <p:nvSpPr>
          <p:cNvPr id="11" name="직사각형 2"/>
          <p:cNvSpPr/>
          <p:nvPr/>
        </p:nvSpPr>
        <p:spPr>
          <a:xfrm rot="1825360">
            <a:off x="6954161" y="1004881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8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2400" b="1" dirty="0">
                  <a:latin typeface="맑은 고딕"/>
                  <a:ea typeface="맑은 고딕"/>
                </a:rPr>
                <a:t>프로젝트 개요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98" name="Picture 2" descr="C:\Users\user\Desktop\제목 없음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xmlns="" id="{CBDCEEC4-299C-4E0C-B5ED-1487A1B016C9}"/>
              </a:ext>
            </a:extLst>
          </p:cNvPr>
          <p:cNvSpPr txBox="1"/>
          <p:nvPr/>
        </p:nvSpPr>
        <p:spPr>
          <a:xfrm>
            <a:off x="4950352" y="4192437"/>
            <a:ext cx="3298868" cy="1679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latin typeface="Malgun Gothic"/>
                <a:ea typeface="Malgun Gothic"/>
              </a:rPr>
              <a:t>- </a:t>
            </a:r>
            <a:r>
              <a:rPr lang="ko-KR" altLang="en-US" sz="1400" dirty="0">
                <a:latin typeface="Malgun Gothic"/>
                <a:ea typeface="Malgun Gothic"/>
              </a:rPr>
              <a:t>취업에 대비해 </a:t>
            </a:r>
            <a:r>
              <a:rPr lang="ko-KR" sz="1400" dirty="0">
                <a:latin typeface="Malgun Gothic"/>
                <a:ea typeface="Malgun Gothic"/>
              </a:rPr>
              <a:t>실제 사업가능성이 </a:t>
            </a:r>
            <a:br>
              <a:rPr lang="ko-KR" sz="1400" dirty="0">
                <a:latin typeface="Malgun Gothic"/>
                <a:ea typeface="Malgun Gothic"/>
              </a:rPr>
            </a:br>
            <a:r>
              <a:rPr lang="ko-KR" sz="1400" dirty="0">
                <a:latin typeface="Malgun Gothic"/>
                <a:ea typeface="Malgun Gothic"/>
              </a:rPr>
              <a:t>있는 아이템으로</a:t>
            </a:r>
            <a:r>
              <a:rPr lang="en-US" altLang="ko-KR" sz="1400" dirty="0"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latin typeface="Malgun Gothic"/>
                <a:ea typeface="Malgun Gothic"/>
              </a:rPr>
              <a:t>선정</a:t>
            </a:r>
            <a:r>
              <a:rPr lang="ko-KR" sz="1400" dirty="0"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latin typeface="Malgun Gothic"/>
                <a:ea typeface="Malgun Gothic"/>
              </a:rPr>
              <a:t/>
            </a:r>
            <a:br>
              <a:rPr lang="ko-KR" altLang="en-US" sz="1400" dirty="0">
                <a:latin typeface="Malgun Gothic"/>
                <a:ea typeface="Malgun Gothic"/>
              </a:rPr>
            </a:br>
            <a:r>
              <a:rPr lang="en-US" altLang="ko-KR" sz="1400" dirty="0">
                <a:latin typeface="Malgun Gothic"/>
                <a:ea typeface="Malgun Gothic"/>
              </a:rPr>
              <a:t>- </a:t>
            </a:r>
            <a:r>
              <a:rPr lang="ko-KR" sz="1400" dirty="0">
                <a:latin typeface="Malgun Gothic"/>
                <a:ea typeface="Malgun Gothic"/>
              </a:rPr>
              <a:t>팀원 전체가 힘을 발휘</a:t>
            </a:r>
            <a:r>
              <a:rPr lang="ko-KR" altLang="en-US" sz="1400" dirty="0">
                <a:latin typeface="Malgun Gothic"/>
                <a:ea typeface="Malgun Gothic"/>
              </a:rPr>
              <a:t> </a:t>
            </a:r>
            <a:r>
              <a:rPr lang="ko-KR" sz="1400" dirty="0">
                <a:latin typeface="Malgun Gothic"/>
                <a:ea typeface="Malgun Gothic"/>
              </a:rPr>
              <a:t>할 수 있는 </a:t>
            </a:r>
            <a:r>
              <a:rPr lang="ko-KR" altLang="en-US" sz="1400" dirty="0">
                <a:latin typeface="Malgun Gothic"/>
                <a:ea typeface="Malgun Gothic"/>
              </a:rPr>
              <a:t/>
            </a:r>
            <a:br>
              <a:rPr lang="ko-KR" altLang="en-US" sz="1400" dirty="0">
                <a:latin typeface="Malgun Gothic"/>
                <a:ea typeface="Malgun Gothic"/>
              </a:rPr>
            </a:br>
            <a:r>
              <a:rPr lang="ko-KR" sz="1400" dirty="0">
                <a:latin typeface="Malgun Gothic"/>
                <a:ea typeface="Malgun Gothic"/>
              </a:rPr>
              <a:t>주제를 선정하는 것</a:t>
            </a:r>
            <a:r>
              <a:rPr lang="ko-KR" altLang="en-US" sz="1400" dirty="0">
                <a:latin typeface="Malgun Gothic"/>
                <a:ea typeface="Malgun Gothic"/>
              </a:rPr>
              <a:t>이</a:t>
            </a:r>
            <a:r>
              <a:rPr lang="ko-KR" sz="1400" dirty="0">
                <a:latin typeface="Malgun Gothic"/>
                <a:ea typeface="Malgun Gothic"/>
              </a:rPr>
              <a:t> 목표</a:t>
            </a:r>
            <a:endParaRPr lang="ko-KR" sz="1400" dirty="0">
              <a:ea typeface="맑은 고딕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</p:txBody>
      </p:sp>
      <p:sp>
        <p:nvSpPr>
          <p:cNvPr id="2" name="직사각형 2">
            <a:extLst>
              <a:ext uri="{FF2B5EF4-FFF2-40B4-BE49-F238E27FC236}">
                <a16:creationId xmlns:a16="http://schemas.microsoft.com/office/drawing/2014/main" xmlns="" id="{C051A1CB-651A-408B-8A2A-72DF181B42B8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" y="-16534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51291" y="744114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1.</a:t>
              </a:r>
              <a:r>
                <a:rPr lang="ko-KR" altLang="en-US" sz="2400" b="1" dirty="0">
                  <a:latin typeface="맑은 고딕"/>
                  <a:ea typeface="맑은 고딕"/>
                </a:rPr>
                <a:t>사이트개요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91DB46A-6047-4EE1-9710-DD32DBB2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911" y="1146204"/>
            <a:ext cx="4985025" cy="4626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4529D4-B66C-4246-BE7D-9B9F7DF72152}"/>
              </a:ext>
            </a:extLst>
          </p:cNvPr>
          <p:cNvSpPr txBox="1"/>
          <p:nvPr/>
        </p:nvSpPr>
        <p:spPr>
          <a:xfrm>
            <a:off x="518693" y="2854269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400" dirty="0">
                <a:ea typeface="+mn-lt"/>
                <a:cs typeface="+mn-lt"/>
              </a:rPr>
              <a:t>트렌드 리서치 전문 기관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ko-KR" sz="1400" b="1" dirty="0">
                <a:ea typeface="+mn-lt"/>
                <a:cs typeface="+mn-lt"/>
              </a:rPr>
              <a:t>WGSN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에서</a:t>
            </a:r>
            <a:endParaRPr lang="ko-KR" altLang="en-US" dirty="0">
              <a:ea typeface="맑은 고딕"/>
            </a:endParaRPr>
          </a:p>
          <a:p>
            <a:pPr algn="ctr"/>
            <a:r>
              <a:rPr lang="ko-KR" sz="1400" dirty="0">
                <a:ea typeface="맑은 고딕"/>
              </a:rPr>
              <a:t>올해의 </a:t>
            </a:r>
            <a:r>
              <a:rPr lang="ko-KR" sz="1400" b="1" dirty="0" err="1">
                <a:solidFill>
                  <a:srgbClr val="CD1527"/>
                </a:solidFill>
                <a:latin typeface="Malgun Gothic"/>
                <a:ea typeface="Malgun Gothic"/>
              </a:rPr>
              <a:t>리세일</a:t>
            </a:r>
            <a:r>
              <a:rPr lang="ko-KR" sz="1400" b="1" dirty="0">
                <a:solidFill>
                  <a:srgbClr val="CD1527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b="1" dirty="0">
                <a:solidFill>
                  <a:srgbClr val="CD1527"/>
                </a:solidFill>
                <a:latin typeface="Malgun Gothic"/>
                <a:ea typeface="Malgun Gothic"/>
              </a:rPr>
              <a:t>트렌드</a:t>
            </a:r>
            <a:r>
              <a:rPr lang="ko-KR" altLang="en-US" sz="1400" dirty="0">
                <a:latin typeface="Malgun Gothic"/>
                <a:ea typeface="Malgun Gothic"/>
              </a:rPr>
              <a:t>를</a:t>
            </a:r>
          </a:p>
          <a:p>
            <a:pPr algn="ctr"/>
            <a:r>
              <a:rPr lang="ko-KR" altLang="en-US" sz="1400" dirty="0">
                <a:latin typeface="Malgun Gothic"/>
                <a:ea typeface="Malgun Gothic"/>
              </a:rPr>
              <a:t>중고 </a:t>
            </a:r>
            <a:r>
              <a:rPr lang="ko-KR" altLang="en-US" sz="1400" dirty="0" err="1">
                <a:latin typeface="Malgun Gothic"/>
                <a:ea typeface="Malgun Gothic"/>
              </a:rPr>
              <a:t>뷰티로</a:t>
            </a:r>
            <a:r>
              <a:rPr lang="ko-KR" altLang="en-US" sz="1400" dirty="0">
                <a:latin typeface="Malgun Gothic"/>
                <a:ea typeface="Malgun Gothic"/>
              </a:rPr>
              <a:t>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9B39C8-C6F6-4F95-B09C-21A3AC6F831A}"/>
              </a:ext>
            </a:extLst>
          </p:cNvPr>
          <p:cNvSpPr txBox="1"/>
          <p:nvPr/>
        </p:nvSpPr>
        <p:spPr>
          <a:xfrm>
            <a:off x="516062" y="4284244"/>
            <a:ext cx="2975590" cy="18969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1200" dirty="0">
                <a:latin typeface="Malgun Gothic"/>
                <a:ea typeface="Malgun Gothic"/>
              </a:rPr>
              <a:t>기존 화장품의 가격의 80%의 가격으로</a:t>
            </a:r>
            <a:br>
              <a:rPr lang="ko-KR" altLang="en-US" sz="1200" dirty="0">
                <a:latin typeface="Malgun Gothic"/>
                <a:ea typeface="Malgun Gothic"/>
              </a:rPr>
            </a:br>
            <a:r>
              <a:rPr lang="ko-KR" altLang="en-US" sz="1200" dirty="0">
                <a:latin typeface="Malgun Gothic"/>
                <a:ea typeface="Malgun Gothic"/>
              </a:rPr>
              <a:t>새 것 같은 화장품 구입 가능</a:t>
            </a:r>
            <a:endParaRPr lang="en-US" altLang="ko-KR" sz="1200" dirty="0">
              <a:latin typeface="Malgun Gothic"/>
              <a:ea typeface="Malgun Gothic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중고거래의 핵심! 안심거래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중고화장품의 품질검수 및 새 포장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고급 화장품 전용 급매물 팔기 가능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B2BA2A2-2132-4A69-A733-580F9A5B0507}"/>
              </a:ext>
            </a:extLst>
          </p:cNvPr>
          <p:cNvSpPr/>
          <p:nvPr/>
        </p:nvSpPr>
        <p:spPr>
          <a:xfrm>
            <a:off x="3656911" y="1825356"/>
            <a:ext cx="3865084" cy="6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0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xmlns="" id="{CBDCEEC4-299C-4E0C-B5ED-1487A1B016C9}"/>
              </a:ext>
            </a:extLst>
          </p:cNvPr>
          <p:cNvSpPr txBox="1"/>
          <p:nvPr/>
        </p:nvSpPr>
        <p:spPr>
          <a:xfrm>
            <a:off x="551424" y="4285619"/>
            <a:ext cx="3148641" cy="2585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ko-KR" sz="1200">
              <a:latin typeface="Malgun Gothic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4529D4-B66C-4246-BE7D-9B9F7DF72152}"/>
              </a:ext>
            </a:extLst>
          </p:cNvPr>
          <p:cNvSpPr txBox="1"/>
          <p:nvPr/>
        </p:nvSpPr>
        <p:spPr>
          <a:xfrm>
            <a:off x="621102" y="415793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400" dirty="0">
              <a:ea typeface="+mn-lt"/>
              <a:cs typeface="+mn-lt"/>
            </a:endParaRPr>
          </a:p>
          <a:p>
            <a:endParaRPr lang="ko-KR" altLang="en-US" sz="1400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0CB5E8-2A1C-44C5-8D38-0971AFC87DD3}"/>
              </a:ext>
            </a:extLst>
          </p:cNvPr>
          <p:cNvSpPr txBox="1"/>
          <p:nvPr/>
        </p:nvSpPr>
        <p:spPr>
          <a:xfrm>
            <a:off x="586596" y="41751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A2AFFA80-FE24-446B-877B-33DBD13B4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92144"/>
              </p:ext>
            </p:extLst>
          </p:nvPr>
        </p:nvGraphicFramePr>
        <p:xfrm>
          <a:off x="672860" y="1415269"/>
          <a:ext cx="7827242" cy="4364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094">
                  <a:extLst>
                    <a:ext uri="{9D8B030D-6E8A-4147-A177-3AD203B41FA5}">
                      <a16:colId xmlns:a16="http://schemas.microsoft.com/office/drawing/2014/main" xmlns="" val="358599993"/>
                    </a:ext>
                  </a:extLst>
                </a:gridCol>
                <a:gridCol w="1420649">
                  <a:extLst>
                    <a:ext uri="{9D8B030D-6E8A-4147-A177-3AD203B41FA5}">
                      <a16:colId xmlns:a16="http://schemas.microsoft.com/office/drawing/2014/main" xmlns="" val="983685894"/>
                    </a:ext>
                  </a:extLst>
                </a:gridCol>
                <a:gridCol w="1992119">
                  <a:extLst>
                    <a:ext uri="{9D8B030D-6E8A-4147-A177-3AD203B41FA5}">
                      <a16:colId xmlns:a16="http://schemas.microsoft.com/office/drawing/2014/main" xmlns="" val="3930952506"/>
                    </a:ext>
                  </a:extLst>
                </a:gridCol>
                <a:gridCol w="3077380">
                  <a:extLst>
                    <a:ext uri="{9D8B030D-6E8A-4147-A177-3AD203B41FA5}">
                      <a16:colId xmlns:a16="http://schemas.microsoft.com/office/drawing/2014/main" xmlns="" val="4272088836"/>
                    </a:ext>
                  </a:extLst>
                </a:gridCol>
              </a:tblGrid>
              <a:tr h="542231">
                <a:tc gridSpan="4">
                  <a:txBody>
                    <a:bodyPr/>
                    <a:lstStyle/>
                    <a:p>
                      <a:pPr algn="ctr" fontAlgn="base"/>
                      <a:r>
                        <a:rPr lang="ko-KR" altLang="en-US" sz="2000" dirty="0">
                          <a:effectLst/>
                        </a:rPr>
                        <a:t>프로젝트 개요 설명서​</a:t>
                      </a:r>
                      <a:endParaRPr lang="ko-KR" alt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3489541"/>
                  </a:ext>
                </a:extLst>
              </a:tr>
              <a:tr h="1030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프로젝트명​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조​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600" dirty="0">
                          <a:effectLst/>
                        </a:rPr>
                        <a:t>개발기간​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2020-07-06 ~ 2020-08-19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953405"/>
                  </a:ext>
                </a:extLst>
              </a:tr>
              <a:tr h="127424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개발목적​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자신이 직접 프로젝트를 참여하여 진행하는 일은 </a:t>
                      </a:r>
                      <a:r>
                        <a:rPr lang="ko-KR" altLang="en-US" sz="1600" dirty="0" err="1">
                          <a:effectLst/>
                        </a:rPr>
                        <a:t>흔치않다</a:t>
                      </a:r>
                      <a:r>
                        <a:rPr lang="en-US" altLang="ko-KR" sz="1600" dirty="0">
                          <a:effectLst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사업 아이템을 직접 구상해 GitHub, API를 활용하며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최대한 많은 경험을 쌓아 보기 위한 전략으로 계획.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5709350"/>
                  </a:ext>
                </a:extLst>
              </a:tr>
              <a:tr h="151824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프로젝트목표​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GitHub, </a:t>
                      </a:r>
                      <a:r>
                        <a:rPr lang="ko-KR" sz="16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API를</a:t>
                      </a:r>
                      <a:r>
                        <a:rPr 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활용하며</a:t>
                      </a: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16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풀스택</a:t>
                      </a: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개발자라는 </a:t>
                      </a:r>
                      <a:endParaRPr lang="ko-KR" sz="1600" dirty="0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이름에 맞는 프로젝트를 완성시키는 것이 목표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8562653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407032D-3D43-4650-A915-AC80AC705663}"/>
              </a:ext>
            </a:extLst>
          </p:cNvPr>
          <p:cNvCxnSpPr/>
          <p:nvPr/>
        </p:nvCxnSpPr>
        <p:spPr>
          <a:xfrm>
            <a:off x="623919" y="1150630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A78DD37-FFBF-4F71-9BE6-5968A9A92C8A}"/>
              </a:ext>
            </a:extLst>
          </p:cNvPr>
          <p:cNvCxnSpPr>
            <a:cxnSpLocks/>
          </p:cNvCxnSpPr>
          <p:nvPr/>
        </p:nvCxnSpPr>
        <p:spPr>
          <a:xfrm>
            <a:off x="589414" y="6093566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99974" y="1404343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2.</a:t>
              </a:r>
              <a:r>
                <a:rPr lang="ko-KR" altLang="en-US" sz="2400" b="1" dirty="0">
                  <a:latin typeface="맑은 고딕"/>
                  <a:ea typeface="맑은 고딕"/>
                </a:rPr>
                <a:t>기획의도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5503" y="1546580"/>
            <a:ext cx="16877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ea typeface="맑은 고딕"/>
              </a:rPr>
              <a:t>시장가능성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89616" y="3920163"/>
            <a:ext cx="18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Malgun Gothic"/>
                <a:ea typeface="Malgun Gothic"/>
              </a:rPr>
              <a:t>품목 선택 이유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408D27C-D9A2-40D8-9BF4-FB4CCFF58DD7}"/>
              </a:ext>
            </a:extLst>
          </p:cNvPr>
          <p:cNvSpPr/>
          <p:nvPr/>
        </p:nvSpPr>
        <p:spPr>
          <a:xfrm>
            <a:off x="3897934" y="1680005"/>
            <a:ext cx="111736" cy="11151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449DB60-F1E6-43DE-A21F-26CFADDDDD83}"/>
              </a:ext>
            </a:extLst>
          </p:cNvPr>
          <p:cNvSpPr/>
          <p:nvPr/>
        </p:nvSpPr>
        <p:spPr>
          <a:xfrm>
            <a:off x="3888753" y="4006916"/>
            <a:ext cx="111736" cy="11151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E457470-B4D4-4CC8-9FF2-4335DBAF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59" y="3511673"/>
            <a:ext cx="2743200" cy="277248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68E4C414-D9EF-4866-83F1-04A8B0A66FFD}"/>
              </a:ext>
            </a:extLst>
          </p:cNvPr>
          <p:cNvSpPr/>
          <p:nvPr/>
        </p:nvSpPr>
        <p:spPr>
          <a:xfrm>
            <a:off x="4004631" y="2453788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6EBA113-BA91-49F8-A078-1F0F8F80CE5B}"/>
              </a:ext>
            </a:extLst>
          </p:cNvPr>
          <p:cNvSpPr/>
          <p:nvPr/>
        </p:nvSpPr>
        <p:spPr>
          <a:xfrm>
            <a:off x="4004630" y="2091558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xmlns="" id="{CBDCEEC4-299C-4E0C-B5ED-1487A1B016C9}"/>
              </a:ext>
            </a:extLst>
          </p:cNvPr>
          <p:cNvSpPr txBox="1"/>
          <p:nvPr/>
        </p:nvSpPr>
        <p:spPr>
          <a:xfrm>
            <a:off x="4303940" y="1954359"/>
            <a:ext cx="397741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200" dirty="0">
                <a:latin typeface="맑은 고딕"/>
                <a:ea typeface="맑은 고딕"/>
              </a:rPr>
              <a:t>중고사이트의 단점인 안정성과 품질에 대한 보증 필요</a:t>
            </a:r>
            <a:endParaRPr lang="en-US" altLang="ko-KR" sz="1200" dirty="0">
              <a:latin typeface="맑은 고딕"/>
              <a:ea typeface="맑은 고딕"/>
            </a:endParaRP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xmlns="" id="{CBDCEEC4-299C-4E0C-B5ED-1487A1B016C9}"/>
              </a:ext>
            </a:extLst>
          </p:cNvPr>
          <p:cNvSpPr txBox="1"/>
          <p:nvPr/>
        </p:nvSpPr>
        <p:spPr>
          <a:xfrm>
            <a:off x="4303940" y="2358170"/>
            <a:ext cx="442003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개인간의 거래에서 발생할 수 있는 위험 감소 필요</a:t>
            </a:r>
            <a:endParaRPr lang="en-US" altLang="ko-KR" sz="1200" dirty="0">
              <a:latin typeface="맑은 고딕"/>
              <a:ea typeface="맑은 고딕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xmlns="" id="{CBDCEEC4-299C-4E0C-B5ED-1487A1B016C9}"/>
              </a:ext>
            </a:extLst>
          </p:cNvPr>
          <p:cNvSpPr txBox="1"/>
          <p:nvPr/>
        </p:nvSpPr>
        <p:spPr>
          <a:xfrm>
            <a:off x="4123980" y="2970382"/>
            <a:ext cx="3824953" cy="6514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0"/>
              </a:spcBef>
            </a:pPr>
            <a:r>
              <a:rPr lang="ko-KR" altLang="en-US" sz="1400" dirty="0">
                <a:ea typeface="맑은 고딕"/>
              </a:rPr>
              <a:t>안전과 위생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배송문제를 해결한다면 </a:t>
            </a:r>
            <a:endParaRPr lang="en-US" altLang="ko-KR" sz="1400" dirty="0">
              <a:ea typeface="맑은 고딕"/>
            </a:endParaRPr>
          </a:p>
          <a:p>
            <a:pPr algn="ctr">
              <a:spcBef>
                <a:spcPts val="1000"/>
              </a:spcBef>
            </a:pPr>
            <a:r>
              <a:rPr lang="ko-KR" altLang="en-US" sz="1400" dirty="0">
                <a:ea typeface="맑은 고딕"/>
              </a:rPr>
              <a:t>시장 가능성이 높은 제품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68E4C414-D9EF-4866-83F1-04A8B0A66FFD}"/>
              </a:ext>
            </a:extLst>
          </p:cNvPr>
          <p:cNvSpPr/>
          <p:nvPr/>
        </p:nvSpPr>
        <p:spPr>
          <a:xfrm>
            <a:off x="4001044" y="4404160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xmlns="" id="{CBDCEEC4-299C-4E0C-B5ED-1487A1B016C9}"/>
              </a:ext>
            </a:extLst>
          </p:cNvPr>
          <p:cNvSpPr txBox="1"/>
          <p:nvPr/>
        </p:nvSpPr>
        <p:spPr>
          <a:xfrm>
            <a:off x="4300353" y="4334420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여성고객비율이 압도적으로 높은 중고거래 사이트 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68E4C414-D9EF-4866-83F1-04A8B0A66FFD}"/>
              </a:ext>
            </a:extLst>
          </p:cNvPr>
          <p:cNvSpPr/>
          <p:nvPr/>
        </p:nvSpPr>
        <p:spPr>
          <a:xfrm>
            <a:off x="3992558" y="4856845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xmlns="" id="{CBDCEEC4-299C-4E0C-B5ED-1487A1B016C9}"/>
              </a:ext>
            </a:extLst>
          </p:cNvPr>
          <p:cNvSpPr txBox="1"/>
          <p:nvPr/>
        </p:nvSpPr>
        <p:spPr>
          <a:xfrm>
            <a:off x="4291867" y="4797118"/>
            <a:ext cx="442003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작고 가벼운 화장품으로 품목을 한정시켜 택배거래의 간편함을 높일 수 있음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68E4C414-D9EF-4866-83F1-04A8B0A66FFD}"/>
              </a:ext>
            </a:extLst>
          </p:cNvPr>
          <p:cNvSpPr/>
          <p:nvPr/>
        </p:nvSpPr>
        <p:spPr>
          <a:xfrm>
            <a:off x="3992558" y="5374574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xmlns="" id="{CBDCEEC4-299C-4E0C-B5ED-1487A1B016C9}"/>
              </a:ext>
            </a:extLst>
          </p:cNvPr>
          <p:cNvSpPr txBox="1"/>
          <p:nvPr/>
        </p:nvSpPr>
        <p:spPr>
          <a:xfrm>
            <a:off x="4291867" y="5340725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중고 화장품 시장은 매년 증가추세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68E4C414-D9EF-4866-83F1-04A8B0A66FFD}"/>
              </a:ext>
            </a:extLst>
          </p:cNvPr>
          <p:cNvSpPr/>
          <p:nvPr/>
        </p:nvSpPr>
        <p:spPr>
          <a:xfrm>
            <a:off x="3992558" y="5833053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xmlns="" id="{CBDCEEC4-299C-4E0C-B5ED-1487A1B016C9}"/>
              </a:ext>
            </a:extLst>
          </p:cNvPr>
          <p:cNvSpPr txBox="1"/>
          <p:nvPr/>
        </p:nvSpPr>
        <p:spPr>
          <a:xfrm>
            <a:off x="4291867" y="5747448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 err="1">
                <a:ea typeface="맑은 고딕"/>
              </a:rPr>
              <a:t>타겟층의</a:t>
            </a:r>
            <a:r>
              <a:rPr lang="ko-KR" altLang="en-US" sz="1200" dirty="0">
                <a:ea typeface="맑은 고딕"/>
              </a:rPr>
              <a:t> 취향에 맞춘 UI 디자인이 가능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4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25725" y="863464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3.</a:t>
              </a:r>
              <a:r>
                <a:rPr lang="ko-KR" altLang="en-US" sz="2400" b="1" dirty="0">
                  <a:latin typeface="맑은 고딕"/>
                  <a:ea typeface="맑은 고딕"/>
                </a:rPr>
                <a:t>기대효과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xmlns="" id="{CBDCEEC4-299C-4E0C-B5ED-1487A1B016C9}"/>
              </a:ext>
            </a:extLst>
          </p:cNvPr>
          <p:cNvSpPr txBox="1"/>
          <p:nvPr/>
        </p:nvSpPr>
        <p:spPr>
          <a:xfrm>
            <a:off x="4070477" y="784769"/>
            <a:ext cx="4798722" cy="240065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err="1">
                <a:latin typeface="맑은 고딕"/>
                <a:ea typeface="맑은 고딕"/>
              </a:rPr>
              <a:t>트렌드</a:t>
            </a:r>
            <a:r>
              <a:rPr lang="ko-KR" altLang="en-US" sz="1100" dirty="0">
                <a:latin typeface="맑은 고딕"/>
                <a:ea typeface="맑은 고딕"/>
              </a:rPr>
              <a:t> 차트</a:t>
            </a:r>
            <a:r>
              <a:rPr lang="en-US" altLang="ko-KR" sz="1100" dirty="0">
                <a:latin typeface="맑은 고딕"/>
                <a:ea typeface="맑은 고딕"/>
              </a:rPr>
              <a:t>, </a:t>
            </a:r>
            <a:r>
              <a:rPr lang="ko-KR" altLang="en-US" sz="1100" dirty="0">
                <a:latin typeface="맑은 고딕"/>
                <a:ea typeface="맑은 고딕"/>
              </a:rPr>
              <a:t>뷰티 컨텐츠를 제공해 편의성을 높임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ko-KR" altLang="en-US" sz="1200" dirty="0">
                <a:ea typeface="맑은 고딕"/>
              </a:rPr>
              <a:t>= </a:t>
            </a:r>
            <a:r>
              <a:rPr lang="ko-KR" altLang="en-US" sz="1400" b="1" dirty="0">
                <a:ea typeface="맑은 고딕"/>
              </a:rPr>
              <a:t>차트 </a:t>
            </a:r>
            <a:r>
              <a:rPr lang="en-US" altLang="ko-KR" sz="1400" b="1" dirty="0">
                <a:ea typeface="맑은 고딕"/>
              </a:rPr>
              <a:t>API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업무분석 및 이해능력 향상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세분화 된 태그와 카테고리를 통해 검색기능을 개선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200" dirty="0">
                <a:ea typeface="맑은 고딕"/>
              </a:rPr>
              <a:t>= </a:t>
            </a:r>
            <a:r>
              <a:rPr lang="ko-KR" altLang="en-US" sz="1400" dirty="0">
                <a:ea typeface="맑은 고딕"/>
              </a:rPr>
              <a:t>검색 </a:t>
            </a:r>
            <a:r>
              <a:rPr lang="ko-KR" altLang="en-US" sz="1400" dirty="0" err="1">
                <a:ea typeface="맑은 고딕"/>
              </a:rPr>
              <a:t>로직</a:t>
            </a:r>
            <a:r>
              <a:rPr lang="ko-KR" altLang="en-US" sz="1400" dirty="0">
                <a:ea typeface="맑은 고딕"/>
              </a:rPr>
              <a:t> 이해도와 구현 능력상승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안전결제 대행과 판매자의 신원확인을 통해 거래 안정성 확보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en-US" altLang="ko-KR" sz="1200" dirty="0">
                <a:latin typeface="맑은 고딕"/>
                <a:ea typeface="맑은 고딕"/>
              </a:rPr>
              <a:t>= </a:t>
            </a:r>
            <a:r>
              <a:rPr lang="ko-KR" altLang="en-US" sz="1400" b="1" dirty="0">
                <a:ea typeface="맑은 고딕"/>
              </a:rPr>
              <a:t>거래관련 </a:t>
            </a:r>
            <a:r>
              <a:rPr lang="en-US" altLang="ko-KR" sz="1400" b="1" dirty="0">
                <a:ea typeface="맑은 고딕"/>
              </a:rPr>
              <a:t>API</a:t>
            </a:r>
            <a:r>
              <a:rPr lang="en-US" altLang="ko-KR" sz="1400" dirty="0">
                <a:ea typeface="맑은 고딕"/>
              </a:rPr>
              <a:t>, </a:t>
            </a:r>
            <a:r>
              <a:rPr lang="ko-KR" altLang="en-US" sz="1400" b="1" dirty="0">
                <a:ea typeface="맑은 고딕"/>
              </a:rPr>
              <a:t>신용관련</a:t>
            </a:r>
            <a:r>
              <a:rPr lang="en-US" altLang="ko-KR" sz="1400" b="1" dirty="0">
                <a:ea typeface="맑은 고딕"/>
              </a:rPr>
              <a:t>API </a:t>
            </a:r>
            <a:r>
              <a:rPr lang="ko-KR" altLang="en-US" sz="1400" dirty="0">
                <a:ea typeface="맑은 고딕"/>
              </a:rPr>
              <a:t>활용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신고 피드백 자동화를 통해 즉각적인 사용자 관리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en-US" altLang="ko-KR" sz="1200" dirty="0">
                <a:latin typeface="맑은 고딕"/>
                <a:ea typeface="맑은 고딕"/>
              </a:rPr>
              <a:t>= </a:t>
            </a:r>
            <a:r>
              <a:rPr lang="ko-KR" altLang="en-US" sz="1400" dirty="0">
                <a:ea typeface="맑은 고딕"/>
              </a:rPr>
              <a:t>악성유저 대응 </a:t>
            </a:r>
            <a:r>
              <a:rPr lang="ko-KR" altLang="en-US" sz="1400" dirty="0" err="1">
                <a:ea typeface="맑은 고딕"/>
              </a:rPr>
              <a:t>로직</a:t>
            </a:r>
            <a:r>
              <a:rPr lang="ko-KR" altLang="en-US" sz="1400" dirty="0">
                <a:ea typeface="맑은 고딕"/>
              </a:rPr>
              <a:t> 구현</a:t>
            </a:r>
            <a:endParaRPr lang="en-US" altLang="ko-KR" sz="1400" dirty="0">
              <a:highlight>
                <a:srgbClr val="C0C0C0"/>
              </a:highlight>
              <a:latin typeface="맑은 고딕"/>
              <a:ea typeface="맑은 고딕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xmlns="" id="{001B5AA1-2483-4188-9D77-DCE253FD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8" y="3296351"/>
            <a:ext cx="4799681" cy="3258074"/>
          </a:xfrm>
          <a:prstGeom prst="rect">
            <a:avLst/>
          </a:prstGeom>
        </p:spPr>
      </p:pic>
      <p:pic>
        <p:nvPicPr>
          <p:cNvPr id="6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87B4204A-859B-4135-89F3-8B116F4CA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7809">
            <a:off x="6158740" y="3608326"/>
            <a:ext cx="2143125" cy="21431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2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EF7834FD-EF8C-44FB-B471-4069F35EACE9}"/>
              </a:ext>
            </a:extLst>
          </p:cNvPr>
          <p:cNvCxnSpPr/>
          <p:nvPr/>
        </p:nvCxnSpPr>
        <p:spPr>
          <a:xfrm>
            <a:off x="621102" y="1296413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A7CF54B4-85D2-42CA-B5A8-A8B77B3C27B2}"/>
              </a:ext>
            </a:extLst>
          </p:cNvPr>
          <p:cNvCxnSpPr>
            <a:cxnSpLocks/>
          </p:cNvCxnSpPr>
          <p:nvPr/>
        </p:nvCxnSpPr>
        <p:spPr>
          <a:xfrm>
            <a:off x="589414" y="6093566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2E01CF71-6DD0-4D4F-B748-66A7F15E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1" y="1709648"/>
            <a:ext cx="603250" cy="553693"/>
          </a:xfrm>
          <a:prstGeom prst="rect">
            <a:avLst/>
          </a:prstGeom>
        </p:spPr>
      </p:pic>
      <p:pic>
        <p:nvPicPr>
          <p:cNvPr id="40" name="그림 39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D6D60591-1B77-41D5-B0FE-C0A588EC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13" y="1631495"/>
            <a:ext cx="1130990" cy="70305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0A98293-21A0-4A5A-93AA-2330421F2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64" y="2554033"/>
            <a:ext cx="868708" cy="565426"/>
          </a:xfrm>
          <a:prstGeom prst="rect">
            <a:avLst/>
          </a:prstGeom>
        </p:spPr>
      </p:pic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C4C3C13C-058E-42A6-A0D7-0F0642F07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93" y="4154677"/>
            <a:ext cx="569292" cy="707611"/>
          </a:xfrm>
          <a:prstGeom prst="rect">
            <a:avLst/>
          </a:prstGeom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xmlns="" id="{AC49E2C4-4C47-4A87-ADE8-2E13124A8449}"/>
              </a:ext>
            </a:extLst>
          </p:cNvPr>
          <p:cNvSpPr txBox="1"/>
          <p:nvPr/>
        </p:nvSpPr>
        <p:spPr>
          <a:xfrm>
            <a:off x="551424" y="657917"/>
            <a:ext cx="37538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ea typeface="맑은 고딕"/>
              </a:rPr>
              <a:t>개발 환경 TOOL</a:t>
            </a:r>
          </a:p>
        </p:txBody>
      </p:sp>
      <p:pic>
        <p:nvPicPr>
          <p:cNvPr id="44" name="그림 4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BED62AC0-CBD5-45CC-BC1F-29F27B7C3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082" y="5113983"/>
            <a:ext cx="1071356" cy="743089"/>
          </a:xfrm>
          <a:prstGeom prst="rect">
            <a:avLst/>
          </a:prstGeom>
        </p:spPr>
      </p:pic>
      <p:pic>
        <p:nvPicPr>
          <p:cNvPr id="45" name="그림 44" descr="표지판이(가) 표시된 사진&#10;&#10;자동 생성된 설명">
            <a:extLst>
              <a:ext uri="{FF2B5EF4-FFF2-40B4-BE49-F238E27FC236}">
                <a16:creationId xmlns:a16="http://schemas.microsoft.com/office/drawing/2014/main" xmlns="" id="{156D884D-BB5E-4D08-9DDF-6DFE349F1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300" y="4194261"/>
            <a:ext cx="685801" cy="69783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86B70D38-2D4C-4634-B9F9-793A0CEA0B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23" y="3308375"/>
            <a:ext cx="1059281" cy="813135"/>
          </a:xfrm>
          <a:prstGeom prst="rect">
            <a:avLst/>
          </a:prstGeom>
        </p:spPr>
      </p:pic>
      <p:pic>
        <p:nvPicPr>
          <p:cNvPr id="47" name="그림 46" descr="텍스트, 표지판, 그리기이(가) 표시된 사진&#10;&#10;자동 생성된 설명">
            <a:extLst>
              <a:ext uri="{FF2B5EF4-FFF2-40B4-BE49-F238E27FC236}">
                <a16:creationId xmlns:a16="http://schemas.microsoft.com/office/drawing/2014/main" xmlns="" id="{F8AC2153-9810-4B4D-A3F9-F96BDBCFEF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753" y="5117299"/>
            <a:ext cx="1780674" cy="654081"/>
          </a:xfrm>
          <a:prstGeom prst="rect">
            <a:avLst/>
          </a:prstGeom>
        </p:spPr>
      </p:pic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3C0DA343-E42E-4387-8B15-CF318F6489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7024" y="5080669"/>
            <a:ext cx="771526" cy="795590"/>
          </a:xfrm>
          <a:prstGeom prst="rect">
            <a:avLst/>
          </a:prstGeom>
        </p:spPr>
      </p:pic>
      <p:pic>
        <p:nvPicPr>
          <p:cNvPr id="49" name="그림 48" descr="음식, 그리기이(가) 표시된 사진&#10;&#10;자동 생성된 설명">
            <a:extLst>
              <a:ext uri="{FF2B5EF4-FFF2-40B4-BE49-F238E27FC236}">
                <a16:creationId xmlns:a16="http://schemas.microsoft.com/office/drawing/2014/main" xmlns="" id="{A1B98EB1-330E-46B2-AB74-0C7C516AA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7414" y="2567027"/>
            <a:ext cx="1066299" cy="651209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xmlns="" id="{E48AD348-9E05-4F52-B116-5529BCE97F71}"/>
              </a:ext>
            </a:extLst>
          </p:cNvPr>
          <p:cNvSpPr txBox="1"/>
          <p:nvPr/>
        </p:nvSpPr>
        <p:spPr>
          <a:xfrm>
            <a:off x="1456562" y="1783193"/>
            <a:ext cx="1594570" cy="5770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050" dirty="0" err="1">
                <a:latin typeface="Calibri"/>
                <a:ea typeface="맑은 고딕"/>
                <a:cs typeface="Calibri"/>
              </a:rPr>
              <a:t>Toad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r>
              <a:rPr lang="ko-KR" sz="1050" dirty="0" err="1">
                <a:latin typeface="Calibri"/>
                <a:ea typeface="맑은 고딕"/>
                <a:cs typeface="Calibri"/>
              </a:rPr>
              <a:t>for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Oracle</a:t>
            </a:r>
            <a:endParaRPr lang="ko-KR" sz="1050" dirty="0">
              <a:ea typeface="+mn-lt"/>
              <a:cs typeface="+mn-lt"/>
            </a:endParaRPr>
          </a:p>
          <a:p>
            <a:r>
              <a:rPr lang="ko-KR" sz="1050" dirty="0">
                <a:latin typeface="Calibri"/>
                <a:ea typeface="맑은 고딕"/>
                <a:cs typeface="Calibri"/>
              </a:rPr>
              <a:t>    13.3 64bit </a:t>
            </a:r>
            <a:endParaRPr lang="ko-KR" sz="1050" dirty="0">
              <a:ea typeface="+mn-lt"/>
              <a:cs typeface="+mn-lt"/>
            </a:endParaRPr>
          </a:p>
          <a:p>
            <a:pPr algn="l"/>
            <a:endParaRPr lang="ko-KR" altLang="en-US" sz="1050" dirty="0">
              <a:ea typeface="맑은 고딕"/>
            </a:endParaRP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xmlns="" id="{8585EDBA-DF87-4714-A9EE-81A689F8D9F2}"/>
              </a:ext>
            </a:extLst>
          </p:cNvPr>
          <p:cNvSpPr txBox="1"/>
          <p:nvPr/>
        </p:nvSpPr>
        <p:spPr>
          <a:xfrm>
            <a:off x="1411518" y="2711890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latin typeface="Calibri"/>
                <a:ea typeface="+mn-lt"/>
                <a:cs typeface="Calibri"/>
              </a:rPr>
              <a:t>ApachiTomcat</a:t>
            </a:r>
            <a:r>
              <a:rPr lang="en-US" altLang="ko-KR" sz="1050" dirty="0">
                <a:latin typeface="Calibri"/>
                <a:ea typeface="+mn-lt"/>
                <a:cs typeface="Calibri"/>
              </a:rPr>
              <a:t> V9.0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1489731B-0317-4C1B-87E6-7C0B33988C97}"/>
              </a:ext>
            </a:extLst>
          </p:cNvPr>
          <p:cNvSpPr txBox="1"/>
          <p:nvPr/>
        </p:nvSpPr>
        <p:spPr>
          <a:xfrm>
            <a:off x="1396965" y="3507960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>
                <a:latin typeface="Malgun Gothic"/>
                <a:ea typeface="+mn-lt"/>
              </a:rPr>
              <a:t>MYBatis 3.5.5</a:t>
            </a:r>
            <a:endParaRPr lang="ko-KR"/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xmlns="" id="{8DAC852E-5C29-4A6F-9E3E-0C867786D427}"/>
              </a:ext>
            </a:extLst>
          </p:cNvPr>
          <p:cNvSpPr txBox="1"/>
          <p:nvPr/>
        </p:nvSpPr>
        <p:spPr>
          <a:xfrm>
            <a:off x="1404370" y="4376747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050" dirty="0">
                <a:latin typeface="Calibri"/>
                <a:ea typeface="맑은 고딕"/>
                <a:cs typeface="Calibri"/>
              </a:rPr>
              <a:t>Git-2.27.0-64-bit 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4" name="TextBox 22">
            <a:extLst>
              <a:ext uri="{FF2B5EF4-FFF2-40B4-BE49-F238E27FC236}">
                <a16:creationId xmlns:a16="http://schemas.microsoft.com/office/drawing/2014/main" xmlns="" id="{95A981E9-EC44-4A35-9F5B-C78A143BF91B}"/>
              </a:ext>
            </a:extLst>
          </p:cNvPr>
          <p:cNvSpPr txBox="1"/>
          <p:nvPr/>
        </p:nvSpPr>
        <p:spPr>
          <a:xfrm>
            <a:off x="4095769" y="5323056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50">
                <a:latin typeface="Malgun Gothic"/>
                <a:ea typeface="+mn-lt"/>
              </a:rPr>
              <a:t>STS-3.9.13.RELEASE</a:t>
            </a:r>
            <a:endParaRPr lang="ko-KR"/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xmlns="" id="{CF1BD577-B341-4FBF-9938-5FD25FA30C0B}"/>
              </a:ext>
            </a:extLst>
          </p:cNvPr>
          <p:cNvSpPr txBox="1"/>
          <p:nvPr/>
        </p:nvSpPr>
        <p:spPr>
          <a:xfrm>
            <a:off x="4116646" y="2751346"/>
            <a:ext cx="1594570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>
                <a:latin typeface="Malgun Gothic"/>
                <a:ea typeface="+mn-lt"/>
              </a:rPr>
              <a:t>Spring Framework 4.3.3</a:t>
            </a:r>
            <a:endParaRPr lang="ko-KR"/>
          </a:p>
        </p:txBody>
      </p:sp>
      <p:sp>
        <p:nvSpPr>
          <p:cNvPr id="56" name="TextBox 24">
            <a:extLst>
              <a:ext uri="{FF2B5EF4-FFF2-40B4-BE49-F238E27FC236}">
                <a16:creationId xmlns:a16="http://schemas.microsoft.com/office/drawing/2014/main" xmlns="" id="{816193C8-BC45-4850-ABBA-A9C5B14DE1F9}"/>
              </a:ext>
            </a:extLst>
          </p:cNvPr>
          <p:cNvSpPr txBox="1"/>
          <p:nvPr/>
        </p:nvSpPr>
        <p:spPr>
          <a:xfrm>
            <a:off x="4095769" y="1888399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50" dirty="0" err="1" smtClean="0">
                <a:ea typeface="맑은 고딕"/>
              </a:rPr>
              <a:t>Jquery</a:t>
            </a:r>
            <a:r>
              <a:rPr lang="en-US" altLang="ko-KR" sz="1050" dirty="0" smtClean="0">
                <a:ea typeface="맑은 고딕"/>
              </a:rPr>
              <a:t> </a:t>
            </a:r>
            <a:r>
              <a:rPr lang="en-US" altLang="ko-KR" sz="1050" dirty="0" smtClean="0">
                <a:ea typeface="맑은 고딕"/>
              </a:rPr>
              <a:t>3.5.1</a:t>
            </a:r>
            <a:endParaRPr lang="ko-KR" altLang="en-US" sz="1050" dirty="0">
              <a:ea typeface="맑은 고딕"/>
            </a:endParaRP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xmlns="" id="{2DFD39B5-85E1-41A1-A5D4-79EF99AFCA92}"/>
              </a:ext>
            </a:extLst>
          </p:cNvPr>
          <p:cNvSpPr txBox="1"/>
          <p:nvPr/>
        </p:nvSpPr>
        <p:spPr>
          <a:xfrm>
            <a:off x="7575443" y="3521735"/>
            <a:ext cx="1025099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latin typeface="Calibri"/>
                <a:ea typeface="+mn-lt"/>
                <a:cs typeface="Calibri"/>
              </a:rPr>
              <a:t>ExERD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sz="1050" dirty="0">
                <a:latin typeface="Calibri"/>
                <a:ea typeface="+mn-lt"/>
                <a:cs typeface="Calibri"/>
              </a:rPr>
              <a:t>V3.0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xmlns="" id="{DC90AB10-019E-41BD-A340-D0006D70D4DE}"/>
              </a:ext>
            </a:extLst>
          </p:cNvPr>
          <p:cNvSpPr txBox="1"/>
          <p:nvPr/>
        </p:nvSpPr>
        <p:spPr>
          <a:xfrm>
            <a:off x="7465274" y="1867793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latin typeface="Calibri"/>
                <a:ea typeface="+mn-lt"/>
                <a:cs typeface="Calibri"/>
              </a:rPr>
              <a:t>Jdk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sz="1050" dirty="0">
                <a:latin typeface="Calibri"/>
                <a:ea typeface="+mn-lt"/>
                <a:cs typeface="Calibri"/>
              </a:rPr>
              <a:t>1.8.0_241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xmlns="" id="{1C324815-1CEF-4067-B893-F7D4F741C505}"/>
              </a:ext>
            </a:extLst>
          </p:cNvPr>
          <p:cNvSpPr txBox="1"/>
          <p:nvPr/>
        </p:nvSpPr>
        <p:spPr>
          <a:xfrm>
            <a:off x="7391828" y="2761488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60" name="TextBox 28">
            <a:extLst>
              <a:ext uri="{FF2B5EF4-FFF2-40B4-BE49-F238E27FC236}">
                <a16:creationId xmlns:a16="http://schemas.microsoft.com/office/drawing/2014/main" xmlns="" id="{70CF864B-60F3-453E-98FA-8C9C21C8BC59}"/>
              </a:ext>
            </a:extLst>
          </p:cNvPr>
          <p:cNvSpPr txBox="1"/>
          <p:nvPr/>
        </p:nvSpPr>
        <p:spPr>
          <a:xfrm>
            <a:off x="7533312" y="4352831"/>
            <a:ext cx="1354488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050" dirty="0">
                <a:latin typeface="Calibri"/>
                <a:ea typeface="맑은 고딕"/>
                <a:cs typeface="Calibri"/>
              </a:rPr>
              <a:t>Oracle11g Express</a:t>
            </a:r>
            <a:endParaRPr lang="ko-KR" sz="1050" dirty="0">
              <a:ea typeface="+mn-lt"/>
              <a:cs typeface="+mn-lt"/>
            </a:endParaRPr>
          </a:p>
          <a:p>
            <a:r>
              <a:rPr lang="ko-KR" sz="1050" dirty="0">
                <a:latin typeface="Calibri"/>
                <a:ea typeface="맑은 고딕"/>
                <a:cs typeface="Calibri"/>
              </a:rPr>
              <a:t>    </a:t>
            </a:r>
            <a:r>
              <a:rPr lang="en-US" sz="1050" dirty="0">
                <a:latin typeface="Calibri"/>
                <a:ea typeface="+mn-lt"/>
                <a:cs typeface="Calibri"/>
              </a:rPr>
              <a:t>Edition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64bit </a:t>
            </a:r>
            <a:endParaRPr lang="ko-KR" dirty="0"/>
          </a:p>
        </p:txBody>
      </p:sp>
      <p:pic>
        <p:nvPicPr>
          <p:cNvPr id="61" name="그림 60" descr="표지판이(가) 표시된 사진&#10;&#10;자동 생성된 설명">
            <a:extLst>
              <a:ext uri="{FF2B5EF4-FFF2-40B4-BE49-F238E27FC236}">
                <a16:creationId xmlns:a16="http://schemas.microsoft.com/office/drawing/2014/main" xmlns="" id="{A9EBE8B2-2385-4A66-9F0A-696E86BF45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8598" y="3244193"/>
            <a:ext cx="791750" cy="734599"/>
          </a:xfrm>
          <a:prstGeom prst="rect">
            <a:avLst/>
          </a:prstGeom>
        </p:spPr>
      </p:pic>
      <p:pic>
        <p:nvPicPr>
          <p:cNvPr id="62" name="그림 61" descr="녹색, 음식, 표지판이(가) 표시된 사진&#10;&#10;자동 생성된 설명">
            <a:extLst>
              <a:ext uri="{FF2B5EF4-FFF2-40B4-BE49-F238E27FC236}">
                <a16:creationId xmlns:a16="http://schemas.microsoft.com/office/drawing/2014/main" xmlns="" id="{C3735606-E07F-46B6-80F5-1FFB9497AF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0461" y="2612411"/>
            <a:ext cx="968028" cy="536794"/>
          </a:xfrm>
          <a:prstGeom prst="rect">
            <a:avLst/>
          </a:prstGeom>
        </p:spPr>
      </p:pic>
      <p:pic>
        <p:nvPicPr>
          <p:cNvPr id="63" name="그림 62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4044F76-4E07-49A9-AEE6-AB353EF5B4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40955" y="3518374"/>
            <a:ext cx="837940" cy="3931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455EACC2-38EC-4F0C-AB0A-5118534BF8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5965" y="4404959"/>
            <a:ext cx="1209675" cy="257175"/>
          </a:xfrm>
          <a:prstGeom prst="rect">
            <a:avLst/>
          </a:prstGeom>
        </p:spPr>
      </p:pic>
      <p:pic>
        <p:nvPicPr>
          <p:cNvPr id="65" name="그림 64" descr="그리기, 음식이(가) 표시된 사진&#10;&#10;자동 생성된 설명">
            <a:extLst>
              <a:ext uri="{FF2B5EF4-FFF2-40B4-BE49-F238E27FC236}">
                <a16:creationId xmlns:a16="http://schemas.microsoft.com/office/drawing/2014/main" xmlns="" id="{CFF47656-D835-4EB2-A7DE-F60AB17EF9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71688" y="1662560"/>
            <a:ext cx="588202" cy="662575"/>
          </a:xfrm>
          <a:prstGeom prst="rect">
            <a:avLst/>
          </a:prstGeom>
        </p:spPr>
      </p:pic>
      <p:sp>
        <p:nvSpPr>
          <p:cNvPr id="66" name="TextBox 34">
            <a:extLst>
              <a:ext uri="{FF2B5EF4-FFF2-40B4-BE49-F238E27FC236}">
                <a16:creationId xmlns:a16="http://schemas.microsoft.com/office/drawing/2014/main" xmlns="" id="{01D94BBA-6E74-4A7F-AD58-A86793BAA8FF}"/>
              </a:ext>
            </a:extLst>
          </p:cNvPr>
          <p:cNvSpPr txBox="1"/>
          <p:nvPr/>
        </p:nvSpPr>
        <p:spPr>
          <a:xfrm>
            <a:off x="4095769" y="3534222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67" name="TextBox 35">
            <a:extLst>
              <a:ext uri="{FF2B5EF4-FFF2-40B4-BE49-F238E27FC236}">
                <a16:creationId xmlns:a16="http://schemas.microsoft.com/office/drawing/2014/main" xmlns="" id="{4C329E1B-BE3B-4A91-92F7-F410691FF5DC}"/>
              </a:ext>
            </a:extLst>
          </p:cNvPr>
          <p:cNvSpPr txBox="1"/>
          <p:nvPr/>
        </p:nvSpPr>
        <p:spPr>
          <a:xfrm>
            <a:off x="4095768" y="4408218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68" name="TextBox 27">
            <a:extLst>
              <a:ext uri="{FF2B5EF4-FFF2-40B4-BE49-F238E27FC236}">
                <a16:creationId xmlns:a16="http://schemas.microsoft.com/office/drawing/2014/main" xmlns="" id="{BE95407B-4CE5-404E-9512-186D10B82A25}"/>
              </a:ext>
            </a:extLst>
          </p:cNvPr>
          <p:cNvSpPr txBox="1"/>
          <p:nvPr/>
        </p:nvSpPr>
        <p:spPr>
          <a:xfrm>
            <a:off x="7345924" y="5323056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87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938</Words>
  <Application>Microsoft Office PowerPoint</Application>
  <PresentationFormat>화면 슬라이드 쇼(4:3)</PresentationFormat>
  <Paragraphs>409</Paragraphs>
  <Slides>31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Arial</vt:lpstr>
      <vt:lpstr>맑은 고딕</vt:lpstr>
      <vt:lpstr>10X10 Bold</vt:lpstr>
      <vt:lpstr>맑은 고딕</vt:lpstr>
      <vt:lpstr>Calibri</vt:lpstr>
      <vt:lpstr>-윤고딕340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nkak's magazines template</dc:title>
  <dc:creator>nkak</dc:creator>
  <cp:keywords>blog.naver.com/jiwon6315</cp:keywords>
  <cp:lastModifiedBy>STU-18</cp:lastModifiedBy>
  <cp:revision>2080</cp:revision>
  <dcterms:created xsi:type="dcterms:W3CDTF">2015-08-15T08:39:21Z</dcterms:created>
  <dcterms:modified xsi:type="dcterms:W3CDTF">2020-07-15T09:13:07Z</dcterms:modified>
</cp:coreProperties>
</file>